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359" r:id="rId3"/>
    <p:sldId id="331" r:id="rId4"/>
    <p:sldId id="333" r:id="rId5"/>
    <p:sldId id="357" r:id="rId6"/>
    <p:sldId id="358" r:id="rId7"/>
    <p:sldId id="286" r:id="rId8"/>
    <p:sldId id="288" r:id="rId9"/>
    <p:sldId id="334" r:id="rId10"/>
    <p:sldId id="336" r:id="rId11"/>
    <p:sldId id="337" r:id="rId12"/>
    <p:sldId id="346" r:id="rId13"/>
    <p:sldId id="347" r:id="rId14"/>
    <p:sldId id="348" r:id="rId15"/>
    <p:sldId id="349" r:id="rId16"/>
    <p:sldId id="350" r:id="rId17"/>
    <p:sldId id="356" r:id="rId18"/>
    <p:sldId id="354" r:id="rId19"/>
    <p:sldId id="355" r:id="rId20"/>
    <p:sldId id="274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OSET Achille (ENER)" initials="HA(" lastIdx="2" clrIdx="0">
    <p:extLst>
      <p:ext uri="{19B8F6BF-5375-455C-9EA6-DF929625EA0E}">
        <p15:presenceInfo xmlns:p15="http://schemas.microsoft.com/office/powerpoint/2012/main" userId="S-1-5-21-1606980848-2025429265-839522115-12168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B9C"/>
    <a:srgbClr val="035DC1"/>
    <a:srgbClr val="B4F3DE"/>
    <a:srgbClr val="A5AEAE"/>
    <a:srgbClr val="024EA2"/>
    <a:srgbClr val="0356B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85209" autoAdjust="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europa.eu/!rWdJQC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europa.eu/!rWdJQ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100C0-6AEB-4E18-A39F-8D9FC5EFEA93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825F0E70-07BA-4DF2-A9A0-242D12DF6290}">
      <dgm:prSet phldrT="[Text]" custT="1"/>
      <dgm:spPr/>
      <dgm:t>
        <a:bodyPr/>
        <a:lstStyle/>
        <a:p>
          <a:pPr algn="l"/>
          <a:r>
            <a:rPr lang="en-US" sz="5400" dirty="0" smtClean="0"/>
            <a:t>CEC</a:t>
          </a:r>
          <a:endParaRPr lang="en-US" sz="5400" dirty="0"/>
        </a:p>
      </dgm:t>
    </dgm:pt>
    <dgm:pt modelId="{EB39DB11-22A3-41CE-B9CB-3C9C99B899D4}" type="parTrans" cxnId="{6379D500-AEE0-4C05-86FA-13193C6BAA23}">
      <dgm:prSet/>
      <dgm:spPr/>
      <dgm:t>
        <a:bodyPr/>
        <a:lstStyle/>
        <a:p>
          <a:endParaRPr lang="en-US"/>
        </a:p>
      </dgm:t>
    </dgm:pt>
    <dgm:pt modelId="{81BE7F4A-A6A3-4B09-B6E8-4AAACA12A6CC}" type="sibTrans" cxnId="{6379D500-AEE0-4C05-86FA-13193C6BAA23}">
      <dgm:prSet/>
      <dgm:spPr/>
      <dgm:t>
        <a:bodyPr/>
        <a:lstStyle/>
        <a:p>
          <a:endParaRPr lang="en-US"/>
        </a:p>
      </dgm:t>
    </dgm:pt>
    <dgm:pt modelId="{465B2ACC-7CB1-41F5-A143-91C610E8253F}">
      <dgm:prSet phldrT="[Text]" custT="1"/>
      <dgm:spPr/>
      <dgm:t>
        <a:bodyPr/>
        <a:lstStyle/>
        <a:p>
          <a:pPr algn="r"/>
          <a:r>
            <a:rPr lang="en-US" sz="6500" dirty="0" smtClean="0"/>
            <a:t>   </a:t>
          </a:r>
          <a:r>
            <a:rPr lang="en-US" sz="5400" dirty="0" smtClean="0"/>
            <a:t>REC</a:t>
          </a:r>
          <a:endParaRPr lang="en-US" sz="6500" dirty="0"/>
        </a:p>
      </dgm:t>
    </dgm:pt>
    <dgm:pt modelId="{E459E977-4B42-48B1-B82D-765E935011D4}" type="parTrans" cxnId="{F101B6BA-01CE-4AB5-BD36-EE185554F38B}">
      <dgm:prSet/>
      <dgm:spPr/>
      <dgm:t>
        <a:bodyPr/>
        <a:lstStyle/>
        <a:p>
          <a:endParaRPr lang="en-US"/>
        </a:p>
      </dgm:t>
    </dgm:pt>
    <dgm:pt modelId="{1A5DCEF7-4FAF-451F-9565-43E296B2A895}" type="sibTrans" cxnId="{F101B6BA-01CE-4AB5-BD36-EE185554F38B}">
      <dgm:prSet/>
      <dgm:spPr/>
      <dgm:t>
        <a:bodyPr/>
        <a:lstStyle/>
        <a:p>
          <a:endParaRPr lang="en-US"/>
        </a:p>
      </dgm:t>
    </dgm:pt>
    <dgm:pt modelId="{9D3E4C95-222C-463C-A2AF-80DA212685A7}" type="pres">
      <dgm:prSet presAssocID="{471100C0-6AEB-4E18-A39F-8D9FC5EFEA93}" presName="compositeShape" presStyleCnt="0">
        <dgm:presLayoutVars>
          <dgm:chMax val="7"/>
          <dgm:dir/>
          <dgm:resizeHandles val="exact"/>
        </dgm:presLayoutVars>
      </dgm:prSet>
      <dgm:spPr/>
    </dgm:pt>
    <dgm:pt modelId="{6AB2C2B9-55BA-4170-A017-36D663498CD8}" type="pres">
      <dgm:prSet presAssocID="{825F0E70-07BA-4DF2-A9A0-242D12DF6290}" presName="circ1" presStyleLbl="vennNode1" presStyleIdx="0" presStyleCnt="2" custScaleX="104924" custScaleY="100223" custLinFactNeighborX="9488" custLinFactNeighborY="1177"/>
      <dgm:spPr/>
      <dgm:t>
        <a:bodyPr/>
        <a:lstStyle/>
        <a:p>
          <a:endParaRPr lang="en-US"/>
        </a:p>
      </dgm:t>
    </dgm:pt>
    <dgm:pt modelId="{0BFC07B0-4BE1-4A1D-AA28-A19E513FD6F9}" type="pres">
      <dgm:prSet presAssocID="{825F0E70-07BA-4DF2-A9A0-242D12DF629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94BD8-541C-445C-A5C1-7987B980C85D}" type="pres">
      <dgm:prSet presAssocID="{465B2ACC-7CB1-41F5-A143-91C610E8253F}" presName="circ2" presStyleLbl="vennNode1" presStyleIdx="1" presStyleCnt="2" custScaleX="104957" custScaleY="100184" custLinFactNeighborX="-6780" custLinFactNeighborY="-110"/>
      <dgm:spPr/>
      <dgm:t>
        <a:bodyPr/>
        <a:lstStyle/>
        <a:p>
          <a:endParaRPr lang="en-US"/>
        </a:p>
      </dgm:t>
    </dgm:pt>
    <dgm:pt modelId="{1667D469-038C-4320-A586-C9EAF49F7F73}" type="pres">
      <dgm:prSet presAssocID="{465B2ACC-7CB1-41F5-A143-91C610E8253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01B6BA-01CE-4AB5-BD36-EE185554F38B}" srcId="{471100C0-6AEB-4E18-A39F-8D9FC5EFEA93}" destId="{465B2ACC-7CB1-41F5-A143-91C610E8253F}" srcOrd="1" destOrd="0" parTransId="{E459E977-4B42-48B1-B82D-765E935011D4}" sibTransId="{1A5DCEF7-4FAF-451F-9565-43E296B2A895}"/>
    <dgm:cxn modelId="{F0EBF7C2-BD8B-4CF6-8B0B-A6F145304F33}" type="presOf" srcId="{471100C0-6AEB-4E18-A39F-8D9FC5EFEA93}" destId="{9D3E4C95-222C-463C-A2AF-80DA212685A7}" srcOrd="0" destOrd="0" presId="urn:microsoft.com/office/officeart/2005/8/layout/venn1"/>
    <dgm:cxn modelId="{E6CD3353-1B1D-4E30-A23F-7056DC5FA5EB}" type="presOf" srcId="{825F0E70-07BA-4DF2-A9A0-242D12DF6290}" destId="{6AB2C2B9-55BA-4170-A017-36D663498CD8}" srcOrd="0" destOrd="0" presId="urn:microsoft.com/office/officeart/2005/8/layout/venn1"/>
    <dgm:cxn modelId="{D10A85DD-C8B9-49D3-B96B-F5B10C91424A}" type="presOf" srcId="{465B2ACC-7CB1-41F5-A143-91C610E8253F}" destId="{B7694BD8-541C-445C-A5C1-7987B980C85D}" srcOrd="0" destOrd="0" presId="urn:microsoft.com/office/officeart/2005/8/layout/venn1"/>
    <dgm:cxn modelId="{B6090A1F-6605-4D2D-9FD9-668E31FAB6EC}" type="presOf" srcId="{825F0E70-07BA-4DF2-A9A0-242D12DF6290}" destId="{0BFC07B0-4BE1-4A1D-AA28-A19E513FD6F9}" srcOrd="1" destOrd="0" presId="urn:microsoft.com/office/officeart/2005/8/layout/venn1"/>
    <dgm:cxn modelId="{6379D500-AEE0-4C05-86FA-13193C6BAA23}" srcId="{471100C0-6AEB-4E18-A39F-8D9FC5EFEA93}" destId="{825F0E70-07BA-4DF2-A9A0-242D12DF6290}" srcOrd="0" destOrd="0" parTransId="{EB39DB11-22A3-41CE-B9CB-3C9C99B899D4}" sibTransId="{81BE7F4A-A6A3-4B09-B6E8-4AAACA12A6CC}"/>
    <dgm:cxn modelId="{780CB7D4-B602-4310-9403-5736B686943D}" type="presOf" srcId="{465B2ACC-7CB1-41F5-A143-91C610E8253F}" destId="{1667D469-038C-4320-A586-C9EAF49F7F73}" srcOrd="1" destOrd="0" presId="urn:microsoft.com/office/officeart/2005/8/layout/venn1"/>
    <dgm:cxn modelId="{9A6313B1-E277-42A8-8D55-FEA8576B78DF}" type="presParOf" srcId="{9D3E4C95-222C-463C-A2AF-80DA212685A7}" destId="{6AB2C2B9-55BA-4170-A017-36D663498CD8}" srcOrd="0" destOrd="0" presId="urn:microsoft.com/office/officeart/2005/8/layout/venn1"/>
    <dgm:cxn modelId="{2621C37A-D4F4-42E2-964B-9C18C9C243DE}" type="presParOf" srcId="{9D3E4C95-222C-463C-A2AF-80DA212685A7}" destId="{0BFC07B0-4BE1-4A1D-AA28-A19E513FD6F9}" srcOrd="1" destOrd="0" presId="urn:microsoft.com/office/officeart/2005/8/layout/venn1"/>
    <dgm:cxn modelId="{F775E9A8-E910-4666-BB6A-33A7C7EDDAA6}" type="presParOf" srcId="{9D3E4C95-222C-463C-A2AF-80DA212685A7}" destId="{B7694BD8-541C-445C-A5C1-7987B980C85D}" srcOrd="2" destOrd="0" presId="urn:microsoft.com/office/officeart/2005/8/layout/venn1"/>
    <dgm:cxn modelId="{8F369AE4-6DA4-46ED-827E-3035145D7694}" type="presParOf" srcId="{9D3E4C95-222C-463C-A2AF-80DA212685A7}" destId="{1667D469-038C-4320-A586-C9EAF49F7F7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799FB-D61B-48DB-9F1E-D4F7D64A580C}" type="doc">
      <dgm:prSet loTypeId="urn:microsoft.com/office/officeart/2005/8/layout/hierarchy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35CD7A-F056-4DFE-A09E-25413031A482}">
      <dgm:prSet phldrT="[Text]" custT="1"/>
      <dgm:spPr/>
      <dgm:t>
        <a:bodyPr/>
        <a:lstStyle/>
        <a:p>
          <a:r>
            <a:rPr lang="en-US" sz="4000" dirty="0" smtClean="0">
              <a:latin typeface="EC Square Sans Cond Pro" panose="020B0506040000020004" pitchFamily="34" charset="0"/>
            </a:rPr>
            <a:t>CEC</a:t>
          </a:r>
          <a:endParaRPr lang="en-US" sz="4000" dirty="0">
            <a:latin typeface="EC Square Sans Cond Pro" panose="020B0506040000020004" pitchFamily="34" charset="0"/>
          </a:endParaRPr>
        </a:p>
      </dgm:t>
    </dgm:pt>
    <dgm:pt modelId="{D8A05A73-756A-4908-A9AB-E755C03E7A74}" type="parTrans" cxnId="{BA79A31B-C8C2-4000-855A-FF26AF38BF94}">
      <dgm:prSet/>
      <dgm:spPr/>
      <dgm:t>
        <a:bodyPr/>
        <a:lstStyle/>
        <a:p>
          <a:endParaRPr lang="en-US"/>
        </a:p>
      </dgm:t>
    </dgm:pt>
    <dgm:pt modelId="{9611817C-62B7-4BB4-B1C1-219B984AE09F}" type="sibTrans" cxnId="{BA79A31B-C8C2-4000-855A-FF26AF38BF94}">
      <dgm:prSet/>
      <dgm:spPr/>
      <dgm:t>
        <a:bodyPr/>
        <a:lstStyle/>
        <a:p>
          <a:endParaRPr lang="en-US"/>
        </a:p>
      </dgm:t>
    </dgm:pt>
    <dgm:pt modelId="{F3357584-5E16-4E6D-AE6B-9C0B8FD26E5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600" dirty="0" smtClean="0">
              <a:effectLst/>
              <a:latin typeface="EC Square Sans Cond Pro" panose="020B0506040000020004" pitchFamily="34" charset="0"/>
            </a:rPr>
            <a:t>Electricity (technology-neutral)</a:t>
          </a:r>
        </a:p>
      </dgm:t>
    </dgm:pt>
    <dgm:pt modelId="{1CA706B3-2B2A-4349-A759-44640FDA7923}" type="parTrans" cxnId="{BA429A18-0DA3-4868-9420-8935EB203326}">
      <dgm:prSet/>
      <dgm:spPr/>
      <dgm:t>
        <a:bodyPr/>
        <a:lstStyle/>
        <a:p>
          <a:endParaRPr lang="en-US"/>
        </a:p>
      </dgm:t>
    </dgm:pt>
    <dgm:pt modelId="{4ADD796B-AA12-4E8B-9317-83B4323A2978}" type="sibTrans" cxnId="{BA429A18-0DA3-4868-9420-8935EB203326}">
      <dgm:prSet/>
      <dgm:spPr/>
      <dgm:t>
        <a:bodyPr/>
        <a:lstStyle/>
        <a:p>
          <a:endParaRPr lang="en-US"/>
        </a:p>
      </dgm:t>
    </dgm:pt>
    <dgm:pt modelId="{33F78A49-2EDF-4469-8D0B-CFFB1EFF939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600" dirty="0" smtClean="0">
              <a:effectLst/>
              <a:latin typeface="EC Square Sans Cond Pro" panose="020B0506040000020004" pitchFamily="34" charset="0"/>
              <a:ea typeface="+mn-ea"/>
              <a:cs typeface="+mn-cs"/>
            </a:rPr>
            <a:t>Any entity may participate</a:t>
          </a:r>
          <a:endParaRPr lang="en-US" sz="1600" dirty="0">
            <a:latin typeface="EC Square Sans Cond Pro" panose="020B0506040000020004" pitchFamily="34" charset="0"/>
          </a:endParaRPr>
        </a:p>
      </dgm:t>
    </dgm:pt>
    <dgm:pt modelId="{1D10ABA1-3FFC-46B8-8226-E63CD2AF25DB}" type="parTrans" cxnId="{8D285BE3-AFBF-486D-835B-9F6F53A4DF15}">
      <dgm:prSet/>
      <dgm:spPr/>
      <dgm:t>
        <a:bodyPr/>
        <a:lstStyle/>
        <a:p>
          <a:endParaRPr lang="en-US"/>
        </a:p>
      </dgm:t>
    </dgm:pt>
    <dgm:pt modelId="{5FF68842-B580-4EF6-B537-4F38BE34A1F1}" type="sibTrans" cxnId="{8D285BE3-AFBF-486D-835B-9F6F53A4DF15}">
      <dgm:prSet/>
      <dgm:spPr/>
      <dgm:t>
        <a:bodyPr/>
        <a:lstStyle/>
        <a:p>
          <a:endParaRPr lang="en-US"/>
        </a:p>
      </dgm:t>
    </dgm:pt>
    <dgm:pt modelId="{2D4E2571-66A4-4552-ABB4-18A9B0A4735B}">
      <dgm:prSet phldrT="[Text]" custT="1"/>
      <dgm:spPr/>
      <dgm:t>
        <a:bodyPr/>
        <a:lstStyle/>
        <a:p>
          <a:r>
            <a:rPr lang="en-US" sz="4000" dirty="0" smtClean="0">
              <a:latin typeface="EC Square Sans Cond Pro" panose="020B0506040000020004" pitchFamily="34" charset="0"/>
            </a:rPr>
            <a:t>REC</a:t>
          </a:r>
          <a:endParaRPr lang="en-US" sz="4000" dirty="0">
            <a:latin typeface="EC Square Sans Cond Pro" panose="020B0506040000020004" pitchFamily="34" charset="0"/>
          </a:endParaRPr>
        </a:p>
      </dgm:t>
    </dgm:pt>
    <dgm:pt modelId="{309D98C0-1D1B-4F77-B6BE-87EA42751925}" type="parTrans" cxnId="{84397B80-E7C8-438C-B9F8-F588A9AC95AF}">
      <dgm:prSet/>
      <dgm:spPr/>
      <dgm:t>
        <a:bodyPr/>
        <a:lstStyle/>
        <a:p>
          <a:endParaRPr lang="en-US"/>
        </a:p>
      </dgm:t>
    </dgm:pt>
    <dgm:pt modelId="{974228FC-D9AF-4895-8096-CEEF5B1B94B6}" type="sibTrans" cxnId="{84397B80-E7C8-438C-B9F8-F588A9AC95AF}">
      <dgm:prSet/>
      <dgm:spPr/>
      <dgm:t>
        <a:bodyPr/>
        <a:lstStyle/>
        <a:p>
          <a:endParaRPr lang="en-US"/>
        </a:p>
      </dgm:t>
    </dgm:pt>
    <dgm:pt modelId="{D7AAD331-84C4-4727-B44F-410CEBB1372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600" dirty="0" smtClean="0">
              <a:effectLst/>
              <a:latin typeface="EC Square Sans Cond Pro" panose="020B0506040000020004" pitchFamily="34" charset="0"/>
              <a:ea typeface="+mn-ea"/>
              <a:cs typeface="+mn-cs"/>
            </a:rPr>
            <a:t>RE</a:t>
          </a:r>
          <a:r>
            <a:rPr lang="en-GB" sz="1600" baseline="0" dirty="0" smtClean="0">
              <a:effectLst/>
              <a:latin typeface="EC Square Sans Cond Pro" panose="020B0506040000020004" pitchFamily="34" charset="0"/>
              <a:ea typeface="+mn-ea"/>
              <a:cs typeface="+mn-cs"/>
            </a:rPr>
            <a:t> based heating and electricity</a:t>
          </a:r>
          <a:endParaRPr lang="en-US" sz="1600" dirty="0">
            <a:latin typeface="EC Square Sans Cond Pro" panose="020B0506040000020004" pitchFamily="34" charset="0"/>
          </a:endParaRPr>
        </a:p>
      </dgm:t>
    </dgm:pt>
    <dgm:pt modelId="{E5358C29-FE82-4743-B1CF-27DAC18B27D8}" type="parTrans" cxnId="{6FF78866-B279-499C-8C8D-A767F9DC1C6E}">
      <dgm:prSet/>
      <dgm:spPr/>
      <dgm:t>
        <a:bodyPr/>
        <a:lstStyle/>
        <a:p>
          <a:endParaRPr lang="en-US"/>
        </a:p>
      </dgm:t>
    </dgm:pt>
    <dgm:pt modelId="{42DA85E7-895E-4A31-876C-1A4EAFA11EFB}" type="sibTrans" cxnId="{6FF78866-B279-499C-8C8D-A767F9DC1C6E}">
      <dgm:prSet/>
      <dgm:spPr/>
      <dgm:t>
        <a:bodyPr/>
        <a:lstStyle/>
        <a:p>
          <a:endParaRPr lang="en-US"/>
        </a:p>
      </dgm:t>
    </dgm:pt>
    <dgm:pt modelId="{E00ACBF8-49EB-4864-B774-6030B4E545A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600" baseline="0" dirty="0" smtClean="0">
              <a:effectLst/>
              <a:latin typeface="EC Square Sans Cond Pro" panose="020B0506040000020004" pitchFamily="34" charset="0"/>
            </a:rPr>
            <a:t>Natural persons, local authorities, or small enterprises in effective control</a:t>
          </a:r>
          <a:endParaRPr lang="en-GB" sz="1600" baseline="0" dirty="0" smtClean="0">
            <a:effectLst/>
            <a:latin typeface="EC Square Sans Cond Pro" panose="020B0506040000020004" pitchFamily="34" charset="0"/>
          </a:endParaRPr>
        </a:p>
      </dgm:t>
    </dgm:pt>
    <dgm:pt modelId="{68BC18BF-463E-4F94-9BB3-F8CDC6B9E8F4}" type="parTrans" cxnId="{3029406E-A216-4716-8A70-EAAA49D4B7D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6603C34-3C01-46DE-9948-3911870E335E}" type="sibTrans" cxnId="{3029406E-A216-4716-8A70-EAAA49D4B7DE}">
      <dgm:prSet/>
      <dgm:spPr/>
      <dgm:t>
        <a:bodyPr/>
        <a:lstStyle/>
        <a:p>
          <a:endParaRPr lang="en-US"/>
        </a:p>
      </dgm:t>
    </dgm:pt>
    <dgm:pt modelId="{CDEBBC7D-7A92-4D26-9EB4-3CECB4CDE54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600" baseline="0" dirty="0" smtClean="0">
              <a:effectLst/>
              <a:latin typeface="EC Square Sans Cond Pro" panose="020B0506040000020004" pitchFamily="34" charset="0"/>
            </a:rPr>
            <a:t>Participants located in the </a:t>
          </a:r>
          <a:r>
            <a:rPr lang="en-US" sz="1600" b="1" baseline="0" dirty="0" smtClean="0">
              <a:effectLst/>
              <a:latin typeface="EC Square Sans Cond Pro" panose="020B0506040000020004" pitchFamily="34" charset="0"/>
            </a:rPr>
            <a:t>proximity</a:t>
          </a:r>
          <a:r>
            <a:rPr lang="en-US" sz="1600" baseline="0" dirty="0" smtClean="0">
              <a:effectLst/>
              <a:latin typeface="EC Square Sans Cond Pro" panose="020B0506040000020004" pitchFamily="34" charset="0"/>
            </a:rPr>
            <a:t> of the renewable energy projects that are owned and developed by REC</a:t>
          </a:r>
          <a:endParaRPr lang="en-GB" sz="1600" baseline="0" dirty="0" smtClean="0">
            <a:effectLst/>
            <a:latin typeface="EC Square Sans Cond Pro" panose="020B0506040000020004" pitchFamily="34" charset="0"/>
          </a:endParaRPr>
        </a:p>
      </dgm:t>
    </dgm:pt>
    <dgm:pt modelId="{88E7CB1C-7653-4D74-B968-27FE9BE589A0}" type="parTrans" cxnId="{EEB36CB9-84F0-4D74-832B-54781CCD1D8E}">
      <dgm:prSet/>
      <dgm:spPr/>
      <dgm:t>
        <a:bodyPr/>
        <a:lstStyle/>
        <a:p>
          <a:endParaRPr lang="en-US"/>
        </a:p>
      </dgm:t>
    </dgm:pt>
    <dgm:pt modelId="{1689FEEA-AB6D-4E69-9BF3-5DA7A83D3ED4}" type="sibTrans" cxnId="{EEB36CB9-84F0-4D74-832B-54781CCD1D8E}">
      <dgm:prSet/>
      <dgm:spPr/>
      <dgm:t>
        <a:bodyPr/>
        <a:lstStyle/>
        <a:p>
          <a:endParaRPr lang="en-US"/>
        </a:p>
      </dgm:t>
    </dgm:pt>
    <dgm:pt modelId="{F4C77EC1-B6F2-49CC-9FEF-1C862EE78E1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dirty="0" smtClean="0">
              <a:effectLst/>
              <a:latin typeface="EC Square Sans Cond Pro" panose="020B0506040000020004" pitchFamily="34" charset="0"/>
              <a:ea typeface="+mn-ea"/>
              <a:cs typeface="+mn-cs"/>
            </a:rPr>
            <a:t>Limited to natural persons, local authorities or SMEs (participation ≠ primary activity)</a:t>
          </a:r>
        </a:p>
      </dgm:t>
    </dgm:pt>
    <dgm:pt modelId="{00354018-C82B-4BC8-BF59-6A2F58FE5FE9}" type="parTrans" cxnId="{5159A036-C38A-41E8-ABD5-FD0882BDE140}">
      <dgm:prSet/>
      <dgm:spPr/>
      <dgm:t>
        <a:bodyPr/>
        <a:lstStyle/>
        <a:p>
          <a:endParaRPr lang="en-US"/>
        </a:p>
      </dgm:t>
    </dgm:pt>
    <dgm:pt modelId="{F6F9ACDF-0276-4406-87B2-7D4629C86E17}" type="sibTrans" cxnId="{5159A036-C38A-41E8-ABD5-FD0882BDE140}">
      <dgm:prSet/>
      <dgm:spPr/>
      <dgm:t>
        <a:bodyPr/>
        <a:lstStyle/>
        <a:p>
          <a:endParaRPr lang="en-US"/>
        </a:p>
      </dgm:t>
    </dgm:pt>
    <dgm:pt modelId="{DEDF18F5-E239-450E-A33E-130C06D0D5E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600" baseline="0" dirty="0" smtClean="0">
              <a:effectLst/>
              <a:latin typeface="EC Square Sans Cond Pro" panose="020B05060400000200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“Autonomous”</a:t>
          </a:r>
          <a:endParaRPr lang="en-US" sz="1600" baseline="0" dirty="0">
            <a:effectLst/>
            <a:latin typeface="EC Square Sans Cond Pro" panose="020B05060400000200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FCAF11-A0FF-4FBF-90F5-D74BA27B03F4}" type="parTrans" cxnId="{AF6C1442-968F-449A-BDFF-186EAE4C551C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520E2EE-6546-468C-8076-F4CCA1C6259B}" type="sibTrans" cxnId="{AF6C1442-968F-449A-BDFF-186EAE4C551C}">
      <dgm:prSet/>
      <dgm:spPr/>
      <dgm:t>
        <a:bodyPr/>
        <a:lstStyle/>
        <a:p>
          <a:endParaRPr lang="en-US"/>
        </a:p>
      </dgm:t>
    </dgm:pt>
    <dgm:pt modelId="{D1F01601-854F-4C46-8CB0-FD78E9D7D28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aseline="0" dirty="0" smtClean="0">
              <a:effectLst/>
              <a:latin typeface="EC Square Sans Cond Pro" panose="020B0506040000020004" pitchFamily="34" charset="0"/>
            </a:rPr>
            <a:t>No decision-making power for large energy companies</a:t>
          </a:r>
        </a:p>
      </dgm:t>
    </dgm:pt>
    <dgm:pt modelId="{2B0D303A-D70B-4469-A764-E285155035AB}" type="parTrans" cxnId="{B73DFA62-FF62-45FA-AD19-845425DDC4E5}">
      <dgm:prSet/>
      <dgm:spPr/>
      <dgm:t>
        <a:bodyPr/>
        <a:lstStyle/>
        <a:p>
          <a:endParaRPr lang="en-US"/>
        </a:p>
      </dgm:t>
    </dgm:pt>
    <dgm:pt modelId="{6957CBE2-FC31-4A4C-BB81-A79C5E552F99}" type="sibTrans" cxnId="{B73DFA62-FF62-45FA-AD19-845425DDC4E5}">
      <dgm:prSet/>
      <dgm:spPr/>
      <dgm:t>
        <a:bodyPr/>
        <a:lstStyle/>
        <a:p>
          <a:endParaRPr lang="en-US"/>
        </a:p>
      </dgm:t>
    </dgm:pt>
    <dgm:pt modelId="{A8F4AE96-5E1B-416F-AC8E-8088FEDE955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600" baseline="0" dirty="0" smtClean="0">
              <a:effectLst/>
              <a:latin typeface="EC Square Sans Cond Pro" panose="020B0506040000020004" pitchFamily="34" charset="0"/>
              <a:ea typeface="+mn-ea"/>
              <a:cs typeface="+mn-cs"/>
            </a:rPr>
            <a:t>Open to low-income and vulnerable households</a:t>
          </a:r>
          <a:endParaRPr lang="en-US" sz="1600" baseline="0" dirty="0">
            <a:effectLst/>
            <a:latin typeface="EC Square Sans Cond Pro" panose="020B0506040000020004" pitchFamily="34" charset="0"/>
            <a:ea typeface="+mn-ea"/>
            <a:cs typeface="+mn-cs"/>
          </a:endParaRPr>
        </a:p>
      </dgm:t>
    </dgm:pt>
    <dgm:pt modelId="{7D4E4E98-4B4C-454B-9AC3-CEE17E65764A}" type="parTrans" cxnId="{32D18E0B-9381-48CC-9463-791F16495D61}">
      <dgm:prSet/>
      <dgm:spPr/>
      <dgm:t>
        <a:bodyPr/>
        <a:lstStyle/>
        <a:p>
          <a:endParaRPr lang="en-US"/>
        </a:p>
      </dgm:t>
    </dgm:pt>
    <dgm:pt modelId="{034169AC-487A-4714-A4E2-D6BA0DDEFC73}" type="sibTrans" cxnId="{32D18E0B-9381-48CC-9463-791F16495D61}">
      <dgm:prSet/>
      <dgm:spPr/>
      <dgm:t>
        <a:bodyPr/>
        <a:lstStyle/>
        <a:p>
          <a:endParaRPr lang="en-US"/>
        </a:p>
      </dgm:t>
    </dgm:pt>
    <dgm:pt modelId="{2B19771B-0700-4CE4-ACFE-211A97DCF99B}" type="pres">
      <dgm:prSet presAssocID="{26F799FB-D61B-48DB-9F1E-D4F7D64A58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03C25F-DDB3-4049-90FD-749343A5654F}" type="pres">
      <dgm:prSet presAssocID="{2B35CD7A-F056-4DFE-A09E-25413031A482}" presName="root" presStyleCnt="0"/>
      <dgm:spPr/>
      <dgm:t>
        <a:bodyPr/>
        <a:lstStyle/>
        <a:p>
          <a:endParaRPr lang="en-US"/>
        </a:p>
      </dgm:t>
    </dgm:pt>
    <dgm:pt modelId="{2C9E80D1-7E9A-4088-9B67-E0DDD6AB6BAA}" type="pres">
      <dgm:prSet presAssocID="{2B35CD7A-F056-4DFE-A09E-25413031A482}" presName="rootComposite" presStyleCnt="0"/>
      <dgm:spPr/>
      <dgm:t>
        <a:bodyPr/>
        <a:lstStyle/>
        <a:p>
          <a:endParaRPr lang="en-US"/>
        </a:p>
      </dgm:t>
    </dgm:pt>
    <dgm:pt modelId="{F30C91B8-4544-4208-93F2-14D1433C0E99}" type="pres">
      <dgm:prSet presAssocID="{2B35CD7A-F056-4DFE-A09E-25413031A482}" presName="rootText" presStyleLbl="node1" presStyleIdx="0" presStyleCnt="2"/>
      <dgm:spPr/>
      <dgm:t>
        <a:bodyPr/>
        <a:lstStyle/>
        <a:p>
          <a:endParaRPr lang="en-US"/>
        </a:p>
      </dgm:t>
    </dgm:pt>
    <dgm:pt modelId="{86B5734B-23D0-4275-AA82-4F7C2CCC5164}" type="pres">
      <dgm:prSet presAssocID="{2B35CD7A-F056-4DFE-A09E-25413031A482}" presName="rootConnector" presStyleLbl="node1" presStyleIdx="0" presStyleCnt="2"/>
      <dgm:spPr/>
      <dgm:t>
        <a:bodyPr/>
        <a:lstStyle/>
        <a:p>
          <a:endParaRPr lang="en-US"/>
        </a:p>
      </dgm:t>
    </dgm:pt>
    <dgm:pt modelId="{3823027E-F530-4C0F-96C4-EDE74C521110}" type="pres">
      <dgm:prSet presAssocID="{2B35CD7A-F056-4DFE-A09E-25413031A482}" presName="childShape" presStyleCnt="0"/>
      <dgm:spPr/>
      <dgm:t>
        <a:bodyPr/>
        <a:lstStyle/>
        <a:p>
          <a:endParaRPr lang="en-US"/>
        </a:p>
      </dgm:t>
    </dgm:pt>
    <dgm:pt modelId="{48566ABB-DF9F-4366-938C-FA9ECF5626B3}" type="pres">
      <dgm:prSet presAssocID="{1CA706B3-2B2A-4349-A759-44640FDA7923}" presName="Name13" presStyleLbl="parChTrans1D2" presStyleIdx="0" presStyleCnt="9"/>
      <dgm:spPr/>
      <dgm:t>
        <a:bodyPr/>
        <a:lstStyle/>
        <a:p>
          <a:endParaRPr lang="en-US"/>
        </a:p>
      </dgm:t>
    </dgm:pt>
    <dgm:pt modelId="{FA81A583-C6BB-43CD-A370-A4D11D12B509}" type="pres">
      <dgm:prSet presAssocID="{F3357584-5E16-4E6D-AE6B-9C0B8FD26E50}" presName="childText" presStyleLbl="bgAcc1" presStyleIdx="0" presStyleCnt="9" custScaleX="251965" custScaleY="110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43ED8-CC29-4855-A776-343B6EC5C50B}" type="pres">
      <dgm:prSet presAssocID="{1D10ABA1-3FFC-46B8-8226-E63CD2AF25DB}" presName="Name13" presStyleLbl="parChTrans1D2" presStyleIdx="1" presStyleCnt="9"/>
      <dgm:spPr/>
      <dgm:t>
        <a:bodyPr/>
        <a:lstStyle/>
        <a:p>
          <a:endParaRPr lang="en-US"/>
        </a:p>
      </dgm:t>
    </dgm:pt>
    <dgm:pt modelId="{1A3E8CA8-C82D-436A-893F-3FD8E50435F2}" type="pres">
      <dgm:prSet presAssocID="{33F78A49-2EDF-4469-8D0B-CFFB1EFF939F}" presName="childText" presStyleLbl="bgAcc1" presStyleIdx="1" presStyleCnt="9" custScaleX="257367" custScaleY="98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84951-4952-4094-9D15-FBAC44FB131C}" type="pres">
      <dgm:prSet presAssocID="{68BC18BF-463E-4F94-9BB3-F8CDC6B9E8F4}" presName="Name13" presStyleLbl="parChTrans1D2" presStyleIdx="2" presStyleCnt="9"/>
      <dgm:spPr/>
      <dgm:t>
        <a:bodyPr/>
        <a:lstStyle/>
        <a:p>
          <a:endParaRPr lang="en-US"/>
        </a:p>
      </dgm:t>
    </dgm:pt>
    <dgm:pt modelId="{8D184729-66FD-483D-A2B1-F4DE4647044E}" type="pres">
      <dgm:prSet presAssocID="{E00ACBF8-49EB-4864-B774-6030B4E545A5}" presName="childText" presStyleLbl="bgAcc1" presStyleIdx="2" presStyleCnt="9" custScaleX="255856" custScaleY="125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4667F-5432-411C-90A1-1F8F02BA839C}" type="pres">
      <dgm:prSet presAssocID="{2B0D303A-D70B-4469-A764-E285155035AB}" presName="Name13" presStyleLbl="parChTrans1D2" presStyleIdx="3" presStyleCnt="9"/>
      <dgm:spPr/>
      <dgm:t>
        <a:bodyPr/>
        <a:lstStyle/>
        <a:p>
          <a:endParaRPr lang="en-US"/>
        </a:p>
      </dgm:t>
    </dgm:pt>
    <dgm:pt modelId="{52F4B13A-363E-49E2-A564-75370ED36D34}" type="pres">
      <dgm:prSet presAssocID="{D1F01601-854F-4C46-8CB0-FD78E9D7D28D}" presName="childText" presStyleLbl="bgAcc1" presStyleIdx="3" presStyleCnt="9" custScaleX="257367" custScaleY="160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A181D-58EA-461C-ABD9-B54F065B0C48}" type="pres">
      <dgm:prSet presAssocID="{2D4E2571-66A4-4552-ABB4-18A9B0A4735B}" presName="root" presStyleCnt="0"/>
      <dgm:spPr/>
      <dgm:t>
        <a:bodyPr/>
        <a:lstStyle/>
        <a:p>
          <a:endParaRPr lang="en-US"/>
        </a:p>
      </dgm:t>
    </dgm:pt>
    <dgm:pt modelId="{DAEA1CD7-6E3E-4FC7-AC6D-9C3425EF821E}" type="pres">
      <dgm:prSet presAssocID="{2D4E2571-66A4-4552-ABB4-18A9B0A4735B}" presName="rootComposite" presStyleCnt="0"/>
      <dgm:spPr/>
      <dgm:t>
        <a:bodyPr/>
        <a:lstStyle/>
        <a:p>
          <a:endParaRPr lang="en-US"/>
        </a:p>
      </dgm:t>
    </dgm:pt>
    <dgm:pt modelId="{BE7EF254-6E90-4D52-A699-D433D770FC9B}" type="pres">
      <dgm:prSet presAssocID="{2D4E2571-66A4-4552-ABB4-18A9B0A4735B}" presName="rootText" presStyleLbl="node1" presStyleIdx="1" presStyleCnt="2"/>
      <dgm:spPr/>
      <dgm:t>
        <a:bodyPr/>
        <a:lstStyle/>
        <a:p>
          <a:endParaRPr lang="en-US"/>
        </a:p>
      </dgm:t>
    </dgm:pt>
    <dgm:pt modelId="{CB837D9A-64E9-4C0F-9D8D-78634052E2DE}" type="pres">
      <dgm:prSet presAssocID="{2D4E2571-66A4-4552-ABB4-18A9B0A4735B}" presName="rootConnector" presStyleLbl="node1" presStyleIdx="1" presStyleCnt="2"/>
      <dgm:spPr/>
      <dgm:t>
        <a:bodyPr/>
        <a:lstStyle/>
        <a:p>
          <a:endParaRPr lang="en-US"/>
        </a:p>
      </dgm:t>
    </dgm:pt>
    <dgm:pt modelId="{C5D9D150-151C-43D9-872C-3EE1F87B8ADD}" type="pres">
      <dgm:prSet presAssocID="{2D4E2571-66A4-4552-ABB4-18A9B0A4735B}" presName="childShape" presStyleCnt="0"/>
      <dgm:spPr/>
      <dgm:t>
        <a:bodyPr/>
        <a:lstStyle/>
        <a:p>
          <a:endParaRPr lang="en-US"/>
        </a:p>
      </dgm:t>
    </dgm:pt>
    <dgm:pt modelId="{7050276D-804E-4497-A760-EA7051D16299}" type="pres">
      <dgm:prSet presAssocID="{7D4E4E98-4B4C-454B-9AC3-CEE17E65764A}" presName="Name13" presStyleLbl="parChTrans1D2" presStyleIdx="4" presStyleCnt="9"/>
      <dgm:spPr/>
      <dgm:t>
        <a:bodyPr/>
        <a:lstStyle/>
        <a:p>
          <a:endParaRPr lang="en-US"/>
        </a:p>
      </dgm:t>
    </dgm:pt>
    <dgm:pt modelId="{F905547F-C931-4A5F-B09C-C0375EBC338C}" type="pres">
      <dgm:prSet presAssocID="{A8F4AE96-5E1B-416F-AC8E-8088FEDE9550}" presName="childText" presStyleLbl="bgAcc1" presStyleIdx="4" presStyleCnt="9" custScaleX="286350" custScaleY="68292" custLinFactNeighborX="-2518" custLinFactNeighborY="9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DC861-CB4B-40C5-B2D0-67E3B3719BB9}" type="pres">
      <dgm:prSet presAssocID="{E5358C29-FE82-4743-B1CF-27DAC18B27D8}" presName="Name13" presStyleLbl="parChTrans1D2" presStyleIdx="5" presStyleCnt="9"/>
      <dgm:spPr/>
      <dgm:t>
        <a:bodyPr/>
        <a:lstStyle/>
        <a:p>
          <a:endParaRPr lang="en-US"/>
        </a:p>
      </dgm:t>
    </dgm:pt>
    <dgm:pt modelId="{174D4BD4-F448-4B49-9EB9-1E95AAEB408D}" type="pres">
      <dgm:prSet presAssocID="{D7AAD331-84C4-4727-B44F-410CEBB13729}" presName="childText" presStyleLbl="bgAcc1" presStyleIdx="5" presStyleCnt="9" custScaleX="286978" custScaleY="96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CB1DF-0E3B-4DAC-9DB0-48E7E04C2108}" type="pres">
      <dgm:prSet presAssocID="{00354018-C82B-4BC8-BF59-6A2F58FE5FE9}" presName="Name13" presStyleLbl="parChTrans1D2" presStyleIdx="6" presStyleCnt="9"/>
      <dgm:spPr/>
      <dgm:t>
        <a:bodyPr/>
        <a:lstStyle/>
        <a:p>
          <a:endParaRPr lang="en-US"/>
        </a:p>
      </dgm:t>
    </dgm:pt>
    <dgm:pt modelId="{7404FD19-1C4E-457C-8BC8-F0527DBBCA71}" type="pres">
      <dgm:prSet presAssocID="{F4C77EC1-B6F2-49CC-9FEF-1C862EE78E19}" presName="childText" presStyleLbl="bgAcc1" presStyleIdx="6" presStyleCnt="9" custScaleX="413096" custScaleY="118506" custLinFactNeighborX="-3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9A471-A5A8-431B-B48D-7D1D8896D14F}" type="pres">
      <dgm:prSet presAssocID="{88E7CB1C-7653-4D74-B968-27FE9BE589A0}" presName="Name13" presStyleLbl="parChTrans1D2" presStyleIdx="7" presStyleCnt="9"/>
      <dgm:spPr/>
      <dgm:t>
        <a:bodyPr/>
        <a:lstStyle/>
        <a:p>
          <a:endParaRPr lang="en-US"/>
        </a:p>
      </dgm:t>
    </dgm:pt>
    <dgm:pt modelId="{48E69C11-EE3F-4E8B-9F32-1E40B6254563}" type="pres">
      <dgm:prSet presAssocID="{CDEBBC7D-7A92-4D26-9EB4-3CECB4CDE543}" presName="childText" presStyleLbl="bgAcc1" presStyleIdx="7" presStyleCnt="9" custScaleX="405206" custScaleY="175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C482A-A0BE-4665-A608-D9E60CEFFA4D}" type="pres">
      <dgm:prSet presAssocID="{5AFCAF11-A0FF-4FBF-90F5-D74BA27B03F4}" presName="Name13" presStyleLbl="parChTrans1D2" presStyleIdx="8" presStyleCnt="9"/>
      <dgm:spPr/>
      <dgm:t>
        <a:bodyPr/>
        <a:lstStyle/>
        <a:p>
          <a:endParaRPr lang="en-US"/>
        </a:p>
      </dgm:t>
    </dgm:pt>
    <dgm:pt modelId="{F60695EE-C6B9-42CC-855C-6319FF8C13EB}" type="pres">
      <dgm:prSet presAssocID="{DEDF18F5-E239-450E-A33E-130C06D0D5E5}" presName="childText" presStyleLbl="bgAcc1" presStyleIdx="8" presStyleCnt="9" custScaleX="117267" custScaleY="137889" custLinFactNeighborX="-1006" custLinFactNeighborY="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D7797C-A5A2-4264-8422-4F745C9CF1DD}" type="presOf" srcId="{A8F4AE96-5E1B-416F-AC8E-8088FEDE9550}" destId="{F905547F-C931-4A5F-B09C-C0375EBC338C}" srcOrd="0" destOrd="0" presId="urn:microsoft.com/office/officeart/2005/8/layout/hierarchy3"/>
    <dgm:cxn modelId="{EEB36CB9-84F0-4D74-832B-54781CCD1D8E}" srcId="{2D4E2571-66A4-4552-ABB4-18A9B0A4735B}" destId="{CDEBBC7D-7A92-4D26-9EB4-3CECB4CDE543}" srcOrd="3" destOrd="0" parTransId="{88E7CB1C-7653-4D74-B968-27FE9BE589A0}" sibTransId="{1689FEEA-AB6D-4E69-9BF3-5DA7A83D3ED4}"/>
    <dgm:cxn modelId="{5AEEF35A-505B-4689-ABAD-D94F123688F1}" type="presOf" srcId="{E00ACBF8-49EB-4864-B774-6030B4E545A5}" destId="{8D184729-66FD-483D-A2B1-F4DE4647044E}" srcOrd="0" destOrd="0" presId="urn:microsoft.com/office/officeart/2005/8/layout/hierarchy3"/>
    <dgm:cxn modelId="{B78AF9CF-CD03-4908-B8A9-C9AC0901EB95}" type="presOf" srcId="{1D10ABA1-3FFC-46B8-8226-E63CD2AF25DB}" destId="{62043ED8-CC29-4855-A776-343B6EC5C50B}" srcOrd="0" destOrd="0" presId="urn:microsoft.com/office/officeart/2005/8/layout/hierarchy3"/>
    <dgm:cxn modelId="{BA79A31B-C8C2-4000-855A-FF26AF38BF94}" srcId="{26F799FB-D61B-48DB-9F1E-D4F7D64A580C}" destId="{2B35CD7A-F056-4DFE-A09E-25413031A482}" srcOrd="0" destOrd="0" parTransId="{D8A05A73-756A-4908-A9AB-E755C03E7A74}" sibTransId="{9611817C-62B7-4BB4-B1C1-219B984AE09F}"/>
    <dgm:cxn modelId="{8D285BE3-AFBF-486D-835B-9F6F53A4DF15}" srcId="{2B35CD7A-F056-4DFE-A09E-25413031A482}" destId="{33F78A49-2EDF-4469-8D0B-CFFB1EFF939F}" srcOrd="1" destOrd="0" parTransId="{1D10ABA1-3FFC-46B8-8226-E63CD2AF25DB}" sibTransId="{5FF68842-B580-4EF6-B537-4F38BE34A1F1}"/>
    <dgm:cxn modelId="{3029406E-A216-4716-8A70-EAAA49D4B7DE}" srcId="{2B35CD7A-F056-4DFE-A09E-25413031A482}" destId="{E00ACBF8-49EB-4864-B774-6030B4E545A5}" srcOrd="2" destOrd="0" parTransId="{68BC18BF-463E-4F94-9BB3-F8CDC6B9E8F4}" sibTransId="{16603C34-3C01-46DE-9948-3911870E335E}"/>
    <dgm:cxn modelId="{4894CF81-DC42-47D4-84F1-4E0228D7CCB0}" type="presOf" srcId="{2B35CD7A-F056-4DFE-A09E-25413031A482}" destId="{86B5734B-23D0-4275-AA82-4F7C2CCC5164}" srcOrd="1" destOrd="0" presId="urn:microsoft.com/office/officeart/2005/8/layout/hierarchy3"/>
    <dgm:cxn modelId="{3EB9B701-C59F-4BAC-B35A-2A50DB4FDDD9}" type="presOf" srcId="{7D4E4E98-4B4C-454B-9AC3-CEE17E65764A}" destId="{7050276D-804E-4497-A760-EA7051D16299}" srcOrd="0" destOrd="0" presId="urn:microsoft.com/office/officeart/2005/8/layout/hierarchy3"/>
    <dgm:cxn modelId="{779A33C2-EF19-4292-B924-42E6B98ADAB2}" type="presOf" srcId="{26F799FB-D61B-48DB-9F1E-D4F7D64A580C}" destId="{2B19771B-0700-4CE4-ACFE-211A97DCF99B}" srcOrd="0" destOrd="0" presId="urn:microsoft.com/office/officeart/2005/8/layout/hierarchy3"/>
    <dgm:cxn modelId="{BA429A18-0DA3-4868-9420-8935EB203326}" srcId="{2B35CD7A-F056-4DFE-A09E-25413031A482}" destId="{F3357584-5E16-4E6D-AE6B-9C0B8FD26E50}" srcOrd="0" destOrd="0" parTransId="{1CA706B3-2B2A-4349-A759-44640FDA7923}" sibTransId="{4ADD796B-AA12-4E8B-9317-83B4323A2978}"/>
    <dgm:cxn modelId="{1D0377FB-EF26-46FF-8E85-A728EEB030B9}" type="presOf" srcId="{E5358C29-FE82-4743-B1CF-27DAC18B27D8}" destId="{38BDC861-CB4B-40C5-B2D0-67E3B3719BB9}" srcOrd="0" destOrd="0" presId="urn:microsoft.com/office/officeart/2005/8/layout/hierarchy3"/>
    <dgm:cxn modelId="{605557C8-2A58-471C-A7E2-6A8A12DBF51C}" type="presOf" srcId="{33F78A49-2EDF-4469-8D0B-CFFB1EFF939F}" destId="{1A3E8CA8-C82D-436A-893F-3FD8E50435F2}" srcOrd="0" destOrd="0" presId="urn:microsoft.com/office/officeart/2005/8/layout/hierarchy3"/>
    <dgm:cxn modelId="{84397B80-E7C8-438C-B9F8-F588A9AC95AF}" srcId="{26F799FB-D61B-48DB-9F1E-D4F7D64A580C}" destId="{2D4E2571-66A4-4552-ABB4-18A9B0A4735B}" srcOrd="1" destOrd="0" parTransId="{309D98C0-1D1B-4F77-B6BE-87EA42751925}" sibTransId="{974228FC-D9AF-4895-8096-CEEF5B1B94B6}"/>
    <dgm:cxn modelId="{AF6C1442-968F-449A-BDFF-186EAE4C551C}" srcId="{2D4E2571-66A4-4552-ABB4-18A9B0A4735B}" destId="{DEDF18F5-E239-450E-A33E-130C06D0D5E5}" srcOrd="4" destOrd="0" parTransId="{5AFCAF11-A0FF-4FBF-90F5-D74BA27B03F4}" sibTransId="{B520E2EE-6546-468C-8076-F4CCA1C6259B}"/>
    <dgm:cxn modelId="{C0730D47-442C-4FB0-8B89-0DA048584DE4}" type="presOf" srcId="{2D4E2571-66A4-4552-ABB4-18A9B0A4735B}" destId="{BE7EF254-6E90-4D52-A699-D433D770FC9B}" srcOrd="0" destOrd="0" presId="urn:microsoft.com/office/officeart/2005/8/layout/hierarchy3"/>
    <dgm:cxn modelId="{F295C2DC-FC4F-42FD-8AB4-9132FA5385C3}" type="presOf" srcId="{5AFCAF11-A0FF-4FBF-90F5-D74BA27B03F4}" destId="{937C482A-A0BE-4665-A608-D9E60CEFFA4D}" srcOrd="0" destOrd="0" presId="urn:microsoft.com/office/officeart/2005/8/layout/hierarchy3"/>
    <dgm:cxn modelId="{5159A036-C38A-41E8-ABD5-FD0882BDE140}" srcId="{2D4E2571-66A4-4552-ABB4-18A9B0A4735B}" destId="{F4C77EC1-B6F2-49CC-9FEF-1C862EE78E19}" srcOrd="2" destOrd="0" parTransId="{00354018-C82B-4BC8-BF59-6A2F58FE5FE9}" sibTransId="{F6F9ACDF-0276-4406-87B2-7D4629C86E17}"/>
    <dgm:cxn modelId="{95F58164-ADFA-4004-88EB-C59F67689CF3}" type="presOf" srcId="{68BC18BF-463E-4F94-9BB3-F8CDC6B9E8F4}" destId="{8C584951-4952-4094-9D15-FBAC44FB131C}" srcOrd="0" destOrd="0" presId="urn:microsoft.com/office/officeart/2005/8/layout/hierarchy3"/>
    <dgm:cxn modelId="{2901170B-4908-4258-8521-C98721FF0E06}" type="presOf" srcId="{88E7CB1C-7653-4D74-B968-27FE9BE589A0}" destId="{78C9A471-A5A8-431B-B48D-7D1D8896D14F}" srcOrd="0" destOrd="0" presId="urn:microsoft.com/office/officeart/2005/8/layout/hierarchy3"/>
    <dgm:cxn modelId="{8C307DB6-76C7-427F-93D2-F3E2EAE0EB51}" type="presOf" srcId="{2B0D303A-D70B-4469-A764-E285155035AB}" destId="{A3C4667F-5432-411C-90A1-1F8F02BA839C}" srcOrd="0" destOrd="0" presId="urn:microsoft.com/office/officeart/2005/8/layout/hierarchy3"/>
    <dgm:cxn modelId="{C3A542F3-08C4-4708-8451-4E023D05FF0C}" type="presOf" srcId="{F4C77EC1-B6F2-49CC-9FEF-1C862EE78E19}" destId="{7404FD19-1C4E-457C-8BC8-F0527DBBCA71}" srcOrd="0" destOrd="0" presId="urn:microsoft.com/office/officeart/2005/8/layout/hierarchy3"/>
    <dgm:cxn modelId="{CE39B254-F30B-4DC9-8FED-E973816796E4}" type="presOf" srcId="{00354018-C82B-4BC8-BF59-6A2F58FE5FE9}" destId="{58FCB1DF-0E3B-4DAC-9DB0-48E7E04C2108}" srcOrd="0" destOrd="0" presId="urn:microsoft.com/office/officeart/2005/8/layout/hierarchy3"/>
    <dgm:cxn modelId="{729C0B5E-276C-432F-BF5B-8CF649E2702A}" type="presOf" srcId="{1CA706B3-2B2A-4349-A759-44640FDA7923}" destId="{48566ABB-DF9F-4366-938C-FA9ECF5626B3}" srcOrd="0" destOrd="0" presId="urn:microsoft.com/office/officeart/2005/8/layout/hierarchy3"/>
    <dgm:cxn modelId="{8B0D88A4-CC45-4D53-B9A5-AFE4EAA4070B}" type="presOf" srcId="{2D4E2571-66A4-4552-ABB4-18A9B0A4735B}" destId="{CB837D9A-64E9-4C0F-9D8D-78634052E2DE}" srcOrd="1" destOrd="0" presId="urn:microsoft.com/office/officeart/2005/8/layout/hierarchy3"/>
    <dgm:cxn modelId="{A8F85E0A-7BFC-4A1A-B17E-6D3917834CB4}" type="presOf" srcId="{CDEBBC7D-7A92-4D26-9EB4-3CECB4CDE543}" destId="{48E69C11-EE3F-4E8B-9F32-1E40B6254563}" srcOrd="0" destOrd="0" presId="urn:microsoft.com/office/officeart/2005/8/layout/hierarchy3"/>
    <dgm:cxn modelId="{32D18E0B-9381-48CC-9463-791F16495D61}" srcId="{2D4E2571-66A4-4552-ABB4-18A9B0A4735B}" destId="{A8F4AE96-5E1B-416F-AC8E-8088FEDE9550}" srcOrd="0" destOrd="0" parTransId="{7D4E4E98-4B4C-454B-9AC3-CEE17E65764A}" sibTransId="{034169AC-487A-4714-A4E2-D6BA0DDEFC73}"/>
    <dgm:cxn modelId="{0F14D9A6-4568-4087-A1E3-3F2D5C33B1B8}" type="presOf" srcId="{D7AAD331-84C4-4727-B44F-410CEBB13729}" destId="{174D4BD4-F448-4B49-9EB9-1E95AAEB408D}" srcOrd="0" destOrd="0" presId="urn:microsoft.com/office/officeart/2005/8/layout/hierarchy3"/>
    <dgm:cxn modelId="{B73DFA62-FF62-45FA-AD19-845425DDC4E5}" srcId="{2B35CD7A-F056-4DFE-A09E-25413031A482}" destId="{D1F01601-854F-4C46-8CB0-FD78E9D7D28D}" srcOrd="3" destOrd="0" parTransId="{2B0D303A-D70B-4469-A764-E285155035AB}" sibTransId="{6957CBE2-FC31-4A4C-BB81-A79C5E552F99}"/>
    <dgm:cxn modelId="{66628040-9592-4AD8-9F0A-D9AB36A5EA89}" type="presOf" srcId="{DEDF18F5-E239-450E-A33E-130C06D0D5E5}" destId="{F60695EE-C6B9-42CC-855C-6319FF8C13EB}" srcOrd="0" destOrd="0" presId="urn:microsoft.com/office/officeart/2005/8/layout/hierarchy3"/>
    <dgm:cxn modelId="{DDE2423C-E8F2-40C2-A956-CE799B20E1D8}" type="presOf" srcId="{2B35CD7A-F056-4DFE-A09E-25413031A482}" destId="{F30C91B8-4544-4208-93F2-14D1433C0E99}" srcOrd="0" destOrd="0" presId="urn:microsoft.com/office/officeart/2005/8/layout/hierarchy3"/>
    <dgm:cxn modelId="{6FF78866-B279-499C-8C8D-A767F9DC1C6E}" srcId="{2D4E2571-66A4-4552-ABB4-18A9B0A4735B}" destId="{D7AAD331-84C4-4727-B44F-410CEBB13729}" srcOrd="1" destOrd="0" parTransId="{E5358C29-FE82-4743-B1CF-27DAC18B27D8}" sibTransId="{42DA85E7-895E-4A31-876C-1A4EAFA11EFB}"/>
    <dgm:cxn modelId="{D2018E5E-9740-4C26-BCCE-6FDE77A2E13C}" type="presOf" srcId="{D1F01601-854F-4C46-8CB0-FD78E9D7D28D}" destId="{52F4B13A-363E-49E2-A564-75370ED36D34}" srcOrd="0" destOrd="0" presId="urn:microsoft.com/office/officeart/2005/8/layout/hierarchy3"/>
    <dgm:cxn modelId="{2A5FBEFF-3234-47C9-A7DA-A82317BD3F38}" type="presOf" srcId="{F3357584-5E16-4E6D-AE6B-9C0B8FD26E50}" destId="{FA81A583-C6BB-43CD-A370-A4D11D12B509}" srcOrd="0" destOrd="0" presId="urn:microsoft.com/office/officeart/2005/8/layout/hierarchy3"/>
    <dgm:cxn modelId="{7D34F0C0-B01E-4174-ABE1-F0FC4E969CDE}" type="presParOf" srcId="{2B19771B-0700-4CE4-ACFE-211A97DCF99B}" destId="{DE03C25F-DDB3-4049-90FD-749343A5654F}" srcOrd="0" destOrd="0" presId="urn:microsoft.com/office/officeart/2005/8/layout/hierarchy3"/>
    <dgm:cxn modelId="{E7B98F87-A4EB-4A17-B6A9-1AC5468BD500}" type="presParOf" srcId="{DE03C25F-DDB3-4049-90FD-749343A5654F}" destId="{2C9E80D1-7E9A-4088-9B67-E0DDD6AB6BAA}" srcOrd="0" destOrd="0" presId="urn:microsoft.com/office/officeart/2005/8/layout/hierarchy3"/>
    <dgm:cxn modelId="{DBCEDC57-7295-4D11-AA4C-6D5DD0C13BD4}" type="presParOf" srcId="{2C9E80D1-7E9A-4088-9B67-E0DDD6AB6BAA}" destId="{F30C91B8-4544-4208-93F2-14D1433C0E99}" srcOrd="0" destOrd="0" presId="urn:microsoft.com/office/officeart/2005/8/layout/hierarchy3"/>
    <dgm:cxn modelId="{95A77569-FC03-4AC2-BE2F-E6A115DC28E0}" type="presParOf" srcId="{2C9E80D1-7E9A-4088-9B67-E0DDD6AB6BAA}" destId="{86B5734B-23D0-4275-AA82-4F7C2CCC5164}" srcOrd="1" destOrd="0" presId="urn:microsoft.com/office/officeart/2005/8/layout/hierarchy3"/>
    <dgm:cxn modelId="{1B78D58E-228D-4B5D-B744-064855AD7B17}" type="presParOf" srcId="{DE03C25F-DDB3-4049-90FD-749343A5654F}" destId="{3823027E-F530-4C0F-96C4-EDE74C521110}" srcOrd="1" destOrd="0" presId="urn:microsoft.com/office/officeart/2005/8/layout/hierarchy3"/>
    <dgm:cxn modelId="{FAD6FD89-C215-48EE-8E32-C76E5375D506}" type="presParOf" srcId="{3823027E-F530-4C0F-96C4-EDE74C521110}" destId="{48566ABB-DF9F-4366-938C-FA9ECF5626B3}" srcOrd="0" destOrd="0" presId="urn:microsoft.com/office/officeart/2005/8/layout/hierarchy3"/>
    <dgm:cxn modelId="{1B817AA9-A16B-4538-B733-596A81450579}" type="presParOf" srcId="{3823027E-F530-4C0F-96C4-EDE74C521110}" destId="{FA81A583-C6BB-43CD-A370-A4D11D12B509}" srcOrd="1" destOrd="0" presId="urn:microsoft.com/office/officeart/2005/8/layout/hierarchy3"/>
    <dgm:cxn modelId="{C53F2866-8230-46E3-883D-6BF4C5D1448C}" type="presParOf" srcId="{3823027E-F530-4C0F-96C4-EDE74C521110}" destId="{62043ED8-CC29-4855-A776-343B6EC5C50B}" srcOrd="2" destOrd="0" presId="urn:microsoft.com/office/officeart/2005/8/layout/hierarchy3"/>
    <dgm:cxn modelId="{1DFD7CA4-A554-4605-A80D-0AEB0036AE21}" type="presParOf" srcId="{3823027E-F530-4C0F-96C4-EDE74C521110}" destId="{1A3E8CA8-C82D-436A-893F-3FD8E50435F2}" srcOrd="3" destOrd="0" presId="urn:microsoft.com/office/officeart/2005/8/layout/hierarchy3"/>
    <dgm:cxn modelId="{8D770F93-35D7-4C81-A7CC-881BF237A28D}" type="presParOf" srcId="{3823027E-F530-4C0F-96C4-EDE74C521110}" destId="{8C584951-4952-4094-9D15-FBAC44FB131C}" srcOrd="4" destOrd="0" presId="urn:microsoft.com/office/officeart/2005/8/layout/hierarchy3"/>
    <dgm:cxn modelId="{C1A91E46-4FD5-460E-931C-D07E9DA67BAA}" type="presParOf" srcId="{3823027E-F530-4C0F-96C4-EDE74C521110}" destId="{8D184729-66FD-483D-A2B1-F4DE4647044E}" srcOrd="5" destOrd="0" presId="urn:microsoft.com/office/officeart/2005/8/layout/hierarchy3"/>
    <dgm:cxn modelId="{A5CD5F96-025F-4449-A53F-60BFB918D030}" type="presParOf" srcId="{3823027E-F530-4C0F-96C4-EDE74C521110}" destId="{A3C4667F-5432-411C-90A1-1F8F02BA839C}" srcOrd="6" destOrd="0" presId="urn:microsoft.com/office/officeart/2005/8/layout/hierarchy3"/>
    <dgm:cxn modelId="{AE471AEE-BD15-4D90-BE55-D7D5C2F6F2ED}" type="presParOf" srcId="{3823027E-F530-4C0F-96C4-EDE74C521110}" destId="{52F4B13A-363E-49E2-A564-75370ED36D34}" srcOrd="7" destOrd="0" presId="urn:microsoft.com/office/officeart/2005/8/layout/hierarchy3"/>
    <dgm:cxn modelId="{B3E0F0B6-9CE2-42AB-B63D-8F4E81B21F01}" type="presParOf" srcId="{2B19771B-0700-4CE4-ACFE-211A97DCF99B}" destId="{16DA181D-58EA-461C-ABD9-B54F065B0C48}" srcOrd="1" destOrd="0" presId="urn:microsoft.com/office/officeart/2005/8/layout/hierarchy3"/>
    <dgm:cxn modelId="{4E16075A-7A76-436C-9A73-CA95B152C401}" type="presParOf" srcId="{16DA181D-58EA-461C-ABD9-B54F065B0C48}" destId="{DAEA1CD7-6E3E-4FC7-AC6D-9C3425EF821E}" srcOrd="0" destOrd="0" presId="urn:microsoft.com/office/officeart/2005/8/layout/hierarchy3"/>
    <dgm:cxn modelId="{D5352F4A-53BA-44E2-8308-11C5D3AE6400}" type="presParOf" srcId="{DAEA1CD7-6E3E-4FC7-AC6D-9C3425EF821E}" destId="{BE7EF254-6E90-4D52-A699-D433D770FC9B}" srcOrd="0" destOrd="0" presId="urn:microsoft.com/office/officeart/2005/8/layout/hierarchy3"/>
    <dgm:cxn modelId="{4CF1371F-A5C7-45DF-B75B-0404DEB31A8E}" type="presParOf" srcId="{DAEA1CD7-6E3E-4FC7-AC6D-9C3425EF821E}" destId="{CB837D9A-64E9-4C0F-9D8D-78634052E2DE}" srcOrd="1" destOrd="0" presId="urn:microsoft.com/office/officeart/2005/8/layout/hierarchy3"/>
    <dgm:cxn modelId="{8E03A574-12D0-494F-85A2-01C516FE1AE7}" type="presParOf" srcId="{16DA181D-58EA-461C-ABD9-B54F065B0C48}" destId="{C5D9D150-151C-43D9-872C-3EE1F87B8ADD}" srcOrd="1" destOrd="0" presId="urn:microsoft.com/office/officeart/2005/8/layout/hierarchy3"/>
    <dgm:cxn modelId="{E0C5CBEF-B491-41B5-9402-710B4573C08B}" type="presParOf" srcId="{C5D9D150-151C-43D9-872C-3EE1F87B8ADD}" destId="{7050276D-804E-4497-A760-EA7051D16299}" srcOrd="0" destOrd="0" presId="urn:microsoft.com/office/officeart/2005/8/layout/hierarchy3"/>
    <dgm:cxn modelId="{C5F2C300-5B53-4E87-BA62-D514B4207908}" type="presParOf" srcId="{C5D9D150-151C-43D9-872C-3EE1F87B8ADD}" destId="{F905547F-C931-4A5F-B09C-C0375EBC338C}" srcOrd="1" destOrd="0" presId="urn:microsoft.com/office/officeart/2005/8/layout/hierarchy3"/>
    <dgm:cxn modelId="{58E39262-8BDD-440B-9682-5A1506916426}" type="presParOf" srcId="{C5D9D150-151C-43D9-872C-3EE1F87B8ADD}" destId="{38BDC861-CB4B-40C5-B2D0-67E3B3719BB9}" srcOrd="2" destOrd="0" presId="urn:microsoft.com/office/officeart/2005/8/layout/hierarchy3"/>
    <dgm:cxn modelId="{F36EC297-B747-420F-9FB3-9C958F227E65}" type="presParOf" srcId="{C5D9D150-151C-43D9-872C-3EE1F87B8ADD}" destId="{174D4BD4-F448-4B49-9EB9-1E95AAEB408D}" srcOrd="3" destOrd="0" presId="urn:microsoft.com/office/officeart/2005/8/layout/hierarchy3"/>
    <dgm:cxn modelId="{16E0C492-9C3E-4DA6-BA84-03DFE50409C4}" type="presParOf" srcId="{C5D9D150-151C-43D9-872C-3EE1F87B8ADD}" destId="{58FCB1DF-0E3B-4DAC-9DB0-48E7E04C2108}" srcOrd="4" destOrd="0" presId="urn:microsoft.com/office/officeart/2005/8/layout/hierarchy3"/>
    <dgm:cxn modelId="{6615CA20-9F16-4B36-95DA-585C16580D0C}" type="presParOf" srcId="{C5D9D150-151C-43D9-872C-3EE1F87B8ADD}" destId="{7404FD19-1C4E-457C-8BC8-F0527DBBCA71}" srcOrd="5" destOrd="0" presId="urn:microsoft.com/office/officeart/2005/8/layout/hierarchy3"/>
    <dgm:cxn modelId="{B984788B-F822-4618-931F-4462388871D8}" type="presParOf" srcId="{C5D9D150-151C-43D9-872C-3EE1F87B8ADD}" destId="{78C9A471-A5A8-431B-B48D-7D1D8896D14F}" srcOrd="6" destOrd="0" presId="urn:microsoft.com/office/officeart/2005/8/layout/hierarchy3"/>
    <dgm:cxn modelId="{753D9BA7-1C76-424E-8812-54E648591B9E}" type="presParOf" srcId="{C5D9D150-151C-43D9-872C-3EE1F87B8ADD}" destId="{48E69C11-EE3F-4E8B-9F32-1E40B6254563}" srcOrd="7" destOrd="0" presId="urn:microsoft.com/office/officeart/2005/8/layout/hierarchy3"/>
    <dgm:cxn modelId="{2DB8F149-E2B4-488B-A625-34CF03E3C102}" type="presParOf" srcId="{C5D9D150-151C-43D9-872C-3EE1F87B8ADD}" destId="{937C482A-A0BE-4665-A608-D9E60CEFFA4D}" srcOrd="8" destOrd="0" presId="urn:microsoft.com/office/officeart/2005/8/layout/hierarchy3"/>
    <dgm:cxn modelId="{52537727-C48D-4A17-8885-11FF2D585D03}" type="presParOf" srcId="{C5D9D150-151C-43D9-872C-3EE1F87B8ADD}" destId="{F60695EE-C6B9-42CC-855C-6319FF8C13EB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E9D893-B5A9-4340-905F-002F2D56843A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</dgm:pt>
    <dgm:pt modelId="{80CEB745-D24D-4C87-B38B-8B5854727DA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b="1" dirty="0">
              <a:latin typeface="EC Square Sans Cond Pro" panose="020B0506040000020004" pitchFamily="34" charset="0"/>
            </a:rPr>
            <a:t>Privileges:</a:t>
          </a:r>
        </a:p>
        <a:p>
          <a:r>
            <a:rPr lang="nl-NL" dirty="0">
              <a:latin typeface="EC Square Sans Cond Pro" panose="020B0506040000020004" pitchFamily="34" charset="0"/>
            </a:rPr>
            <a:t>Access to financial instruments and information</a:t>
          </a:r>
        </a:p>
        <a:p>
          <a:r>
            <a:rPr lang="nl-NL" dirty="0">
              <a:latin typeface="EC Square Sans Cond Pro" panose="020B0506040000020004" pitchFamily="34" charset="0"/>
            </a:rPr>
            <a:t>Customised support scheme</a:t>
          </a:r>
        </a:p>
        <a:p>
          <a:r>
            <a:rPr lang="nl-NL" dirty="0">
              <a:latin typeface="EC Square Sans Cond Pro" panose="020B0506040000020004" pitchFamily="34" charset="0"/>
            </a:rPr>
            <a:t>Removal unjustified barriers</a:t>
          </a:r>
        </a:p>
        <a:p>
          <a:r>
            <a:rPr lang="en-IE" dirty="0">
              <a:latin typeface="EC Square Sans Cond Pro" panose="020B0506040000020004" pitchFamily="34" charset="0"/>
            </a:rPr>
            <a:t>Regulatory</a:t>
          </a:r>
          <a:r>
            <a:rPr lang="fr-BE" dirty="0">
              <a:latin typeface="EC Square Sans Cond Pro" panose="020B0506040000020004" pitchFamily="34" charset="0"/>
            </a:rPr>
            <a:t> and capacity-building support to public authorities</a:t>
          </a:r>
          <a:endParaRPr lang="en-US" dirty="0">
            <a:latin typeface="EC Square Sans Cond Pro" panose="020B0506040000020004" pitchFamily="34" charset="0"/>
          </a:endParaRPr>
        </a:p>
      </dgm:t>
    </dgm:pt>
    <dgm:pt modelId="{1ED6AB84-0880-4798-8B1D-D7568AD44442}" type="parTrans" cxnId="{52DA46A5-E2B6-4540-9A60-E442B9B738CB}">
      <dgm:prSet/>
      <dgm:spPr/>
      <dgm:t>
        <a:bodyPr/>
        <a:lstStyle/>
        <a:p>
          <a:endParaRPr lang="en-US"/>
        </a:p>
      </dgm:t>
    </dgm:pt>
    <dgm:pt modelId="{C3B9030D-BCA8-4AE8-968E-213C44C38080}" type="sibTrans" cxnId="{52DA46A5-E2B6-4540-9A60-E442B9B738CB}">
      <dgm:prSet/>
      <dgm:spPr/>
      <dgm:t>
        <a:bodyPr/>
        <a:lstStyle/>
        <a:p>
          <a:endParaRPr lang="en-US"/>
        </a:p>
      </dgm:t>
    </dgm:pt>
    <dgm:pt modelId="{F3B0F4B2-DEFC-4E5D-9F9B-DB2271905E5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b="1" dirty="0">
              <a:latin typeface="EC Square Sans Cond Pro" panose="020B0506040000020004" pitchFamily="34" charset="0"/>
            </a:rPr>
            <a:t>Rights and responsibilities:</a:t>
          </a:r>
        </a:p>
        <a:p>
          <a:r>
            <a:rPr lang="en-IE" dirty="0">
              <a:latin typeface="EC Square Sans Cond Pro" panose="020B0506040000020004" pitchFamily="34" charset="0"/>
            </a:rPr>
            <a:t> facilitating market integration (procedures, tariffs and activities)</a:t>
          </a:r>
          <a:endParaRPr lang="en-US" dirty="0">
            <a:latin typeface="EC Square Sans Cond Pro" panose="020B0506040000020004" pitchFamily="34" charset="0"/>
          </a:endParaRPr>
        </a:p>
      </dgm:t>
    </dgm:pt>
    <dgm:pt modelId="{2D7307CD-8C02-4782-8759-80051D0AF520}" type="parTrans" cxnId="{F99A6DED-39F1-4B10-BFC9-39E8405A5CFB}">
      <dgm:prSet/>
      <dgm:spPr/>
      <dgm:t>
        <a:bodyPr/>
        <a:lstStyle/>
        <a:p>
          <a:endParaRPr lang="en-US"/>
        </a:p>
      </dgm:t>
    </dgm:pt>
    <dgm:pt modelId="{3B3F6219-2B56-4761-B233-3EB15589ED3C}" type="sibTrans" cxnId="{F99A6DED-39F1-4B10-BFC9-39E8405A5CFB}">
      <dgm:prSet/>
      <dgm:spPr/>
      <dgm:t>
        <a:bodyPr/>
        <a:lstStyle/>
        <a:p>
          <a:endParaRPr lang="en-US"/>
        </a:p>
      </dgm:t>
    </dgm:pt>
    <dgm:pt modelId="{71656617-4944-49B1-9985-0A462FBA5931}" type="pres">
      <dgm:prSet presAssocID="{DFE9D893-B5A9-4340-905F-002F2D56843A}" presName="compositeShape" presStyleCnt="0">
        <dgm:presLayoutVars>
          <dgm:dir/>
          <dgm:resizeHandles/>
        </dgm:presLayoutVars>
      </dgm:prSet>
      <dgm:spPr/>
    </dgm:pt>
    <dgm:pt modelId="{60949E4C-195D-4810-9F41-B850A96C46F2}" type="pres">
      <dgm:prSet presAssocID="{DFE9D893-B5A9-4340-905F-002F2D56843A}" presName="pyramid" presStyleLbl="node1" presStyleIdx="0" presStyleCnt="1" custLinFactNeighborX="-36256"/>
      <dgm:spPr/>
    </dgm:pt>
    <dgm:pt modelId="{3EF259CC-2872-4554-B9C9-CE7C60D7BCE8}" type="pres">
      <dgm:prSet presAssocID="{DFE9D893-B5A9-4340-905F-002F2D56843A}" presName="theList" presStyleCnt="0"/>
      <dgm:spPr/>
    </dgm:pt>
    <dgm:pt modelId="{81BA7AB9-13B1-4633-9616-1A5C0105D69C}" type="pres">
      <dgm:prSet presAssocID="{80CEB745-D24D-4C87-B38B-8B5854727DAE}" presName="aNode" presStyleLbl="fgAcc1" presStyleIdx="0" presStyleCnt="2" custScaleX="145874" custScaleY="138136" custLinFactY="-13058" custLinFactNeighborX="111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90CA8-D2E3-47BF-9BD8-D7A02A55FFB4}" type="pres">
      <dgm:prSet presAssocID="{80CEB745-D24D-4C87-B38B-8B5854727DAE}" presName="aSpace" presStyleCnt="0"/>
      <dgm:spPr/>
    </dgm:pt>
    <dgm:pt modelId="{7F37CB9B-D7C1-4416-9608-1025F01B38C6}" type="pres">
      <dgm:prSet presAssocID="{F3B0F4B2-DEFC-4E5D-9F9B-DB2271905E50}" presName="aNode" presStyleLbl="fgAcc1" presStyleIdx="1" presStyleCnt="2" custScaleX="140599" custScaleY="108433" custLinFactNeighborX="32700" custLinFactNeighborY="67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2626D-0050-4D55-A9BB-9D270915D77C}" type="pres">
      <dgm:prSet presAssocID="{F3B0F4B2-DEFC-4E5D-9F9B-DB2271905E50}" presName="aSpace" presStyleCnt="0"/>
      <dgm:spPr/>
    </dgm:pt>
  </dgm:ptLst>
  <dgm:cxnLst>
    <dgm:cxn modelId="{BDEDACB6-1705-425C-A169-028676B1412A}" type="presOf" srcId="{DFE9D893-B5A9-4340-905F-002F2D56843A}" destId="{71656617-4944-49B1-9985-0A462FBA5931}" srcOrd="0" destOrd="0" presId="urn:microsoft.com/office/officeart/2005/8/layout/pyramid2"/>
    <dgm:cxn modelId="{D408E1C3-EB9F-44D4-ACC0-D747F0F5C973}" type="presOf" srcId="{F3B0F4B2-DEFC-4E5D-9F9B-DB2271905E50}" destId="{7F37CB9B-D7C1-4416-9608-1025F01B38C6}" srcOrd="0" destOrd="0" presId="urn:microsoft.com/office/officeart/2005/8/layout/pyramid2"/>
    <dgm:cxn modelId="{7398C3D3-4F12-41DA-B792-ACA21E40E52C}" type="presOf" srcId="{80CEB745-D24D-4C87-B38B-8B5854727DAE}" destId="{81BA7AB9-13B1-4633-9616-1A5C0105D69C}" srcOrd="0" destOrd="0" presId="urn:microsoft.com/office/officeart/2005/8/layout/pyramid2"/>
    <dgm:cxn modelId="{52DA46A5-E2B6-4540-9A60-E442B9B738CB}" srcId="{DFE9D893-B5A9-4340-905F-002F2D56843A}" destId="{80CEB745-D24D-4C87-B38B-8B5854727DAE}" srcOrd="0" destOrd="0" parTransId="{1ED6AB84-0880-4798-8B1D-D7568AD44442}" sibTransId="{C3B9030D-BCA8-4AE8-968E-213C44C38080}"/>
    <dgm:cxn modelId="{F99A6DED-39F1-4B10-BFC9-39E8405A5CFB}" srcId="{DFE9D893-B5A9-4340-905F-002F2D56843A}" destId="{F3B0F4B2-DEFC-4E5D-9F9B-DB2271905E50}" srcOrd="1" destOrd="0" parTransId="{2D7307CD-8C02-4782-8759-80051D0AF520}" sibTransId="{3B3F6219-2B56-4761-B233-3EB15589ED3C}"/>
    <dgm:cxn modelId="{BEC6B96D-C892-4FE8-988A-49070F8B4AD2}" type="presParOf" srcId="{71656617-4944-49B1-9985-0A462FBA5931}" destId="{60949E4C-195D-4810-9F41-B850A96C46F2}" srcOrd="0" destOrd="0" presId="urn:microsoft.com/office/officeart/2005/8/layout/pyramid2"/>
    <dgm:cxn modelId="{20A58615-B9BC-4BC8-954B-3D5EBB9C3A8D}" type="presParOf" srcId="{71656617-4944-49B1-9985-0A462FBA5931}" destId="{3EF259CC-2872-4554-B9C9-CE7C60D7BCE8}" srcOrd="1" destOrd="0" presId="urn:microsoft.com/office/officeart/2005/8/layout/pyramid2"/>
    <dgm:cxn modelId="{5208981A-78FB-4EF4-AE07-C28B1B6A0EB9}" type="presParOf" srcId="{3EF259CC-2872-4554-B9C9-CE7C60D7BCE8}" destId="{81BA7AB9-13B1-4633-9616-1A5C0105D69C}" srcOrd="0" destOrd="0" presId="urn:microsoft.com/office/officeart/2005/8/layout/pyramid2"/>
    <dgm:cxn modelId="{72D5CD2A-9BDB-4556-928A-736712BE425E}" type="presParOf" srcId="{3EF259CC-2872-4554-B9C9-CE7C60D7BCE8}" destId="{58090CA8-D2E3-47BF-9BD8-D7A02A55FFB4}" srcOrd="1" destOrd="0" presId="urn:microsoft.com/office/officeart/2005/8/layout/pyramid2"/>
    <dgm:cxn modelId="{0B83C5C8-0590-4E8B-A7A7-6D90520A069A}" type="presParOf" srcId="{3EF259CC-2872-4554-B9C9-CE7C60D7BCE8}" destId="{7F37CB9B-D7C1-4416-9608-1025F01B38C6}" srcOrd="2" destOrd="0" presId="urn:microsoft.com/office/officeart/2005/8/layout/pyramid2"/>
    <dgm:cxn modelId="{3CE02B33-2667-4A0A-A259-B534A1779E00}" type="presParOf" srcId="{3EF259CC-2872-4554-B9C9-CE7C60D7BCE8}" destId="{46F2626D-0050-4D55-A9BB-9D270915D77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0DF6EB-330E-471C-91D2-A9C418B5CDFE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69664163-8231-4A9E-87D7-46921F2B2D7D}">
      <dgm:prSet phldrT="[Text]"/>
      <dgm:spPr/>
      <dgm:t>
        <a:bodyPr/>
        <a:lstStyle/>
        <a:p>
          <a:r>
            <a:rPr lang="en-IE" b="1" dirty="0">
              <a:latin typeface="EC Square Sans Cond Pro" panose="020B0506040000020004" pitchFamily="34" charset="0"/>
            </a:rPr>
            <a:t>EU Save Energy Communication </a:t>
          </a:r>
          <a:r>
            <a:rPr lang="en-IE" dirty="0">
              <a:latin typeface="EC Square Sans Cond Pro" panose="020B0506040000020004" pitchFamily="34" charset="0"/>
            </a:rPr>
            <a:t>with recommendations for how citizens and businesses can help save around 13bcm of gas imports in the short term</a:t>
          </a:r>
          <a:endParaRPr lang="en-US" dirty="0">
            <a:latin typeface="EC Square Sans Cond Pro" panose="020B0506040000020004" pitchFamily="34" charset="0"/>
          </a:endParaRPr>
        </a:p>
      </dgm:t>
    </dgm:pt>
    <dgm:pt modelId="{3C2A9AA6-8C6E-43CA-8378-BEE76B2610BC}" type="parTrans" cxnId="{F8A71762-B667-49E7-88F2-69D3753B5E35}">
      <dgm:prSet/>
      <dgm:spPr/>
      <dgm:t>
        <a:bodyPr/>
        <a:lstStyle/>
        <a:p>
          <a:endParaRPr lang="en-US"/>
        </a:p>
      </dgm:t>
    </dgm:pt>
    <dgm:pt modelId="{A3BBD4CD-8475-4A40-9BF0-2B646457C608}" type="sibTrans" cxnId="{F8A71762-B667-49E7-88F2-69D3753B5E35}">
      <dgm:prSet/>
      <dgm:spPr/>
      <dgm:t>
        <a:bodyPr/>
        <a:lstStyle/>
        <a:p>
          <a:endParaRPr lang="en-US"/>
        </a:p>
      </dgm:t>
    </dgm:pt>
    <dgm:pt modelId="{30B46924-68EC-4A39-9E0F-20C132544893}">
      <dgm:prSet phldrT="[Text]"/>
      <dgm:spPr/>
      <dgm:t>
        <a:bodyPr/>
        <a:lstStyle/>
        <a:p>
          <a:r>
            <a:rPr lang="en-IE" b="1" dirty="0">
              <a:latin typeface="EC Square Sans Cond Pro" panose="020B0506040000020004" pitchFamily="34" charset="0"/>
            </a:rPr>
            <a:t>EU Solar Strategy with measures to accelerate the roll out of solar energy </a:t>
          </a:r>
          <a:r>
            <a:rPr lang="en-IE" dirty="0">
              <a:latin typeface="EC Square Sans Cond Pro" panose="020B0506040000020004" pitchFamily="34" charset="0"/>
            </a:rPr>
            <a:t>to increase capacity to 600 GW by 2030</a:t>
          </a:r>
          <a:endParaRPr lang="en-US" dirty="0">
            <a:latin typeface="EC Square Sans Cond Pro" panose="020B0506040000020004" pitchFamily="34" charset="0"/>
          </a:endParaRPr>
        </a:p>
      </dgm:t>
    </dgm:pt>
    <dgm:pt modelId="{A253A11B-9BB7-40C1-B7B8-D773EAA6BDA1}" type="parTrans" cxnId="{8FB4B398-1D16-48FD-8060-8E44BC295FED}">
      <dgm:prSet/>
      <dgm:spPr/>
      <dgm:t>
        <a:bodyPr/>
        <a:lstStyle/>
        <a:p>
          <a:endParaRPr lang="en-US"/>
        </a:p>
      </dgm:t>
    </dgm:pt>
    <dgm:pt modelId="{340677A1-B49C-4C53-9B53-BDD5A15192E7}" type="sibTrans" cxnId="{8FB4B398-1D16-48FD-8060-8E44BC295FED}">
      <dgm:prSet/>
      <dgm:spPr/>
      <dgm:t>
        <a:bodyPr/>
        <a:lstStyle/>
        <a:p>
          <a:endParaRPr lang="en-US"/>
        </a:p>
      </dgm:t>
    </dgm:pt>
    <dgm:pt modelId="{B8A3AD29-9EF2-419F-80D1-DC8569D11AE9}">
      <dgm:prSet phldrT="[Text]"/>
      <dgm:spPr/>
      <dgm:t>
        <a:bodyPr/>
        <a:lstStyle/>
        <a:p>
          <a:r>
            <a:rPr lang="en-IE" b="1" dirty="0">
              <a:latin typeface="EC Square Sans Cond Pro" panose="020B0506040000020004" pitchFamily="34" charset="0"/>
            </a:rPr>
            <a:t>Electricity market design Communication </a:t>
          </a:r>
          <a:r>
            <a:rPr lang="en-IE" dirty="0">
              <a:latin typeface="EC Square Sans Cond Pro" panose="020B0506040000020004" pitchFamily="34" charset="0"/>
            </a:rPr>
            <a:t>to accelerate energy transition and ensure access to low-cost renewables</a:t>
          </a:r>
          <a:endParaRPr lang="en-US" dirty="0">
            <a:latin typeface="EC Square Sans Cond Pro" panose="020B0506040000020004" pitchFamily="34" charset="0"/>
          </a:endParaRPr>
        </a:p>
      </dgm:t>
    </dgm:pt>
    <dgm:pt modelId="{A294383C-383B-4CFF-B9BD-575F1365ACFB}" type="parTrans" cxnId="{CFDA8BC4-1164-4349-ABA8-5DC39E76B9A9}">
      <dgm:prSet/>
      <dgm:spPr/>
      <dgm:t>
        <a:bodyPr/>
        <a:lstStyle/>
        <a:p>
          <a:endParaRPr lang="en-US"/>
        </a:p>
      </dgm:t>
    </dgm:pt>
    <dgm:pt modelId="{3C54A3DA-9FE6-492A-A9BB-3EA76476BAB9}" type="sibTrans" cxnId="{CFDA8BC4-1164-4349-ABA8-5DC39E76B9A9}">
      <dgm:prSet/>
      <dgm:spPr/>
      <dgm:t>
        <a:bodyPr/>
        <a:lstStyle/>
        <a:p>
          <a:endParaRPr lang="en-US"/>
        </a:p>
      </dgm:t>
    </dgm:pt>
    <dgm:pt modelId="{6C737FF5-0C4F-472A-87D8-6E3E30588464}">
      <dgm:prSet/>
      <dgm:spPr/>
      <dgm:t>
        <a:bodyPr/>
        <a:lstStyle/>
        <a:p>
          <a:r>
            <a:rPr lang="en-IE" b="1" dirty="0">
              <a:latin typeface="EC Square Sans Cond Pro" panose="020B0506040000020004" pitchFamily="34" charset="0"/>
            </a:rPr>
            <a:t>Biomethane Action Plan </a:t>
          </a:r>
          <a:r>
            <a:rPr lang="en-IE" dirty="0">
              <a:latin typeface="EC Square Sans Cond Pro" panose="020B0506040000020004" pitchFamily="34" charset="0"/>
            </a:rPr>
            <a:t>to save up to 35 bcm of natural gas by 2030</a:t>
          </a:r>
        </a:p>
      </dgm:t>
    </dgm:pt>
    <dgm:pt modelId="{CE69C7B8-DF67-41B4-85C4-F024677F3319}" type="parTrans" cxnId="{97BB11BD-2D73-4584-96D6-C6D722A63F4B}">
      <dgm:prSet/>
      <dgm:spPr/>
      <dgm:t>
        <a:bodyPr/>
        <a:lstStyle/>
        <a:p>
          <a:endParaRPr lang="en-US"/>
        </a:p>
      </dgm:t>
    </dgm:pt>
    <dgm:pt modelId="{6FD1D0C9-C06D-4AE1-A66A-47F4F9029D7E}" type="sibTrans" cxnId="{97BB11BD-2D73-4584-96D6-C6D722A63F4B}">
      <dgm:prSet/>
      <dgm:spPr/>
      <dgm:t>
        <a:bodyPr/>
        <a:lstStyle/>
        <a:p>
          <a:endParaRPr lang="en-US"/>
        </a:p>
      </dgm:t>
    </dgm:pt>
    <dgm:pt modelId="{25FF897C-1601-4720-B693-F9DA665F3A28}">
      <dgm:prSet/>
      <dgm:spPr/>
      <dgm:t>
        <a:bodyPr/>
        <a:lstStyle/>
        <a:p>
          <a:pPr rtl="0"/>
          <a:r>
            <a:rPr lang="en-US" b="1" dirty="0">
              <a:latin typeface="EC Square Sans Cond Pro" panose="020B0506040000020004" pitchFamily="34" charset="0"/>
              <a:sym typeface="Wingdings" panose="05000000000000000000" pitchFamily="2" charset="2"/>
            </a:rPr>
            <a:t>Permitting Recommendation </a:t>
          </a:r>
          <a:r>
            <a:rPr lang="en-US" dirty="0">
              <a:latin typeface="EC Square Sans Cond Pro" panose="020B0506040000020004" pitchFamily="34" charset="0"/>
              <a:sym typeface="Wingdings" panose="05000000000000000000" pitchFamily="2" charset="2"/>
            </a:rPr>
            <a:t>to simplify and ease permit granting, grid connection and production licensing procedures</a:t>
          </a:r>
          <a:endParaRPr lang="en-US" dirty="0">
            <a:latin typeface="EC Square Sans Cond Pro" panose="020B0506040000020004" pitchFamily="34" charset="0"/>
          </a:endParaRPr>
        </a:p>
      </dgm:t>
    </dgm:pt>
    <dgm:pt modelId="{0A2E4446-C550-48EE-8F16-A4CD03E6C8BB}" type="parTrans" cxnId="{BAC181F5-DB04-4D96-A228-D7A2D8C3D14F}">
      <dgm:prSet/>
      <dgm:spPr/>
      <dgm:t>
        <a:bodyPr/>
        <a:lstStyle/>
        <a:p>
          <a:endParaRPr lang="en-US"/>
        </a:p>
      </dgm:t>
    </dgm:pt>
    <dgm:pt modelId="{D5BA6A17-9941-4002-B4E7-99CCDA5FAE5B}" type="sibTrans" cxnId="{BAC181F5-DB04-4D96-A228-D7A2D8C3D14F}">
      <dgm:prSet/>
      <dgm:spPr/>
      <dgm:t>
        <a:bodyPr/>
        <a:lstStyle/>
        <a:p>
          <a:endParaRPr lang="en-US"/>
        </a:p>
      </dgm:t>
    </dgm:pt>
    <dgm:pt modelId="{E9CAE421-C9E6-48B7-A34D-D87E779E8432}" type="pres">
      <dgm:prSet presAssocID="{710DF6EB-330E-471C-91D2-A9C418B5CDFE}" presName="linearFlow" presStyleCnt="0">
        <dgm:presLayoutVars>
          <dgm:dir/>
          <dgm:resizeHandles val="exact"/>
        </dgm:presLayoutVars>
      </dgm:prSet>
      <dgm:spPr/>
    </dgm:pt>
    <dgm:pt modelId="{895376B7-A878-45E3-9EE6-0CB009941788}" type="pres">
      <dgm:prSet presAssocID="{69664163-8231-4A9E-87D7-46921F2B2D7D}" presName="composite" presStyleCnt="0"/>
      <dgm:spPr/>
    </dgm:pt>
    <dgm:pt modelId="{AF5952FA-70C3-4818-BF7D-4A9AA45188F2}" type="pres">
      <dgm:prSet presAssocID="{69664163-8231-4A9E-87D7-46921F2B2D7D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AF81B639-FE51-467B-BD1E-69C8B10D272F}" type="pres">
      <dgm:prSet presAssocID="{69664163-8231-4A9E-87D7-46921F2B2D7D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1F32E-C3DA-4F8E-8467-398298D47327}" type="pres">
      <dgm:prSet presAssocID="{A3BBD4CD-8475-4A40-9BF0-2B646457C608}" presName="spacing" presStyleCnt="0"/>
      <dgm:spPr/>
    </dgm:pt>
    <dgm:pt modelId="{CA5F7CD1-FCE0-4133-942D-FA095EEB7F1A}" type="pres">
      <dgm:prSet presAssocID="{30B46924-68EC-4A39-9E0F-20C132544893}" presName="composite" presStyleCnt="0"/>
      <dgm:spPr/>
    </dgm:pt>
    <dgm:pt modelId="{AF0623CC-D64E-4EC5-BE6F-1FB4BB419A4F}" type="pres">
      <dgm:prSet presAssocID="{30B46924-68EC-4A39-9E0F-20C132544893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0FA160D-B160-478E-A8E9-172AB349AC12}" type="pres">
      <dgm:prSet presAssocID="{30B46924-68EC-4A39-9E0F-20C132544893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18927-C80F-42B4-8E8F-23E0C1498D57}" type="pres">
      <dgm:prSet presAssocID="{340677A1-B49C-4C53-9B53-BDD5A15192E7}" presName="spacing" presStyleCnt="0"/>
      <dgm:spPr/>
    </dgm:pt>
    <dgm:pt modelId="{82B5A57C-F067-481F-8436-CCBBAE3CA3B5}" type="pres">
      <dgm:prSet presAssocID="{B8A3AD29-9EF2-419F-80D1-DC8569D11AE9}" presName="composite" presStyleCnt="0"/>
      <dgm:spPr/>
    </dgm:pt>
    <dgm:pt modelId="{FEFA3229-EE5F-44BE-BE41-FE0993C09317}" type="pres">
      <dgm:prSet presAssocID="{B8A3AD29-9EF2-419F-80D1-DC8569D11AE9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56BA43-70D3-46F3-90FE-68F5FEEBEC01}" type="pres">
      <dgm:prSet presAssocID="{B8A3AD29-9EF2-419F-80D1-DC8569D11AE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1CBB9-43D5-4B4C-8709-081563490874}" type="pres">
      <dgm:prSet presAssocID="{3C54A3DA-9FE6-492A-A9BB-3EA76476BAB9}" presName="spacing" presStyleCnt="0"/>
      <dgm:spPr/>
    </dgm:pt>
    <dgm:pt modelId="{292B5477-911B-4B37-A932-0A14F536EE68}" type="pres">
      <dgm:prSet presAssocID="{6C737FF5-0C4F-472A-87D8-6E3E30588464}" presName="composite" presStyleCnt="0"/>
      <dgm:spPr/>
    </dgm:pt>
    <dgm:pt modelId="{16926B9C-F7E5-4208-B557-984D005EE031}" type="pres">
      <dgm:prSet presAssocID="{6C737FF5-0C4F-472A-87D8-6E3E30588464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5CF94B4-9003-4110-A1DA-75563F7E075A}" type="pres">
      <dgm:prSet presAssocID="{6C737FF5-0C4F-472A-87D8-6E3E3058846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48326-82A4-41C1-82A3-30EA86A82E4A}" type="pres">
      <dgm:prSet presAssocID="{6FD1D0C9-C06D-4AE1-A66A-47F4F9029D7E}" presName="spacing" presStyleCnt="0"/>
      <dgm:spPr/>
    </dgm:pt>
    <dgm:pt modelId="{CCB0659C-D2FD-4E01-B125-401A6349C4B6}" type="pres">
      <dgm:prSet presAssocID="{25FF897C-1601-4720-B693-F9DA665F3A28}" presName="composite" presStyleCnt="0"/>
      <dgm:spPr/>
    </dgm:pt>
    <dgm:pt modelId="{42A68AF0-E0CE-4E0D-A244-7403BC6A0AD6}" type="pres">
      <dgm:prSet presAssocID="{25FF897C-1601-4720-B693-F9DA665F3A28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270A300-5EC7-442D-910F-928380F3BFE9}" type="pres">
      <dgm:prSet presAssocID="{25FF897C-1601-4720-B693-F9DA665F3A2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416561-94C7-4D00-AFFF-6A093878BF5D}" type="presOf" srcId="{710DF6EB-330E-471C-91D2-A9C418B5CDFE}" destId="{E9CAE421-C9E6-48B7-A34D-D87E779E8432}" srcOrd="0" destOrd="0" presId="urn:microsoft.com/office/officeart/2005/8/layout/vList3"/>
    <dgm:cxn modelId="{BAC181F5-DB04-4D96-A228-D7A2D8C3D14F}" srcId="{710DF6EB-330E-471C-91D2-A9C418B5CDFE}" destId="{25FF897C-1601-4720-B693-F9DA665F3A28}" srcOrd="4" destOrd="0" parTransId="{0A2E4446-C550-48EE-8F16-A4CD03E6C8BB}" sibTransId="{D5BA6A17-9941-4002-B4E7-99CCDA5FAE5B}"/>
    <dgm:cxn modelId="{247233F3-AE24-432A-8D57-BF4B9FE497A0}" type="presOf" srcId="{B8A3AD29-9EF2-419F-80D1-DC8569D11AE9}" destId="{9656BA43-70D3-46F3-90FE-68F5FEEBEC01}" srcOrd="0" destOrd="0" presId="urn:microsoft.com/office/officeart/2005/8/layout/vList3"/>
    <dgm:cxn modelId="{8FB4B398-1D16-48FD-8060-8E44BC295FED}" srcId="{710DF6EB-330E-471C-91D2-A9C418B5CDFE}" destId="{30B46924-68EC-4A39-9E0F-20C132544893}" srcOrd="1" destOrd="0" parTransId="{A253A11B-9BB7-40C1-B7B8-D773EAA6BDA1}" sibTransId="{340677A1-B49C-4C53-9B53-BDD5A15192E7}"/>
    <dgm:cxn modelId="{D64F5EBD-A582-4A4C-A9BE-2BE1F4CE006B}" type="presOf" srcId="{30B46924-68EC-4A39-9E0F-20C132544893}" destId="{D0FA160D-B160-478E-A8E9-172AB349AC12}" srcOrd="0" destOrd="0" presId="urn:microsoft.com/office/officeart/2005/8/layout/vList3"/>
    <dgm:cxn modelId="{CDF7722C-0C97-4671-B736-2031B9BD0EFC}" type="presOf" srcId="{6C737FF5-0C4F-472A-87D8-6E3E30588464}" destId="{E5CF94B4-9003-4110-A1DA-75563F7E075A}" srcOrd="0" destOrd="0" presId="urn:microsoft.com/office/officeart/2005/8/layout/vList3"/>
    <dgm:cxn modelId="{F8A71762-B667-49E7-88F2-69D3753B5E35}" srcId="{710DF6EB-330E-471C-91D2-A9C418B5CDFE}" destId="{69664163-8231-4A9E-87D7-46921F2B2D7D}" srcOrd="0" destOrd="0" parTransId="{3C2A9AA6-8C6E-43CA-8378-BEE76B2610BC}" sibTransId="{A3BBD4CD-8475-4A40-9BF0-2B646457C608}"/>
    <dgm:cxn modelId="{224F3EF1-2205-41EE-BF96-1A00FF37CBAB}" type="presOf" srcId="{69664163-8231-4A9E-87D7-46921F2B2D7D}" destId="{AF81B639-FE51-467B-BD1E-69C8B10D272F}" srcOrd="0" destOrd="0" presId="urn:microsoft.com/office/officeart/2005/8/layout/vList3"/>
    <dgm:cxn modelId="{CFDA8BC4-1164-4349-ABA8-5DC39E76B9A9}" srcId="{710DF6EB-330E-471C-91D2-A9C418B5CDFE}" destId="{B8A3AD29-9EF2-419F-80D1-DC8569D11AE9}" srcOrd="2" destOrd="0" parTransId="{A294383C-383B-4CFF-B9BD-575F1365ACFB}" sibTransId="{3C54A3DA-9FE6-492A-A9BB-3EA76476BAB9}"/>
    <dgm:cxn modelId="{97BB11BD-2D73-4584-96D6-C6D722A63F4B}" srcId="{710DF6EB-330E-471C-91D2-A9C418B5CDFE}" destId="{6C737FF5-0C4F-472A-87D8-6E3E30588464}" srcOrd="3" destOrd="0" parTransId="{CE69C7B8-DF67-41B4-85C4-F024677F3319}" sibTransId="{6FD1D0C9-C06D-4AE1-A66A-47F4F9029D7E}"/>
    <dgm:cxn modelId="{869C5FF9-9B23-4C39-A231-CE6E2A2375EB}" type="presOf" srcId="{25FF897C-1601-4720-B693-F9DA665F3A28}" destId="{C270A300-5EC7-442D-910F-928380F3BFE9}" srcOrd="0" destOrd="0" presId="urn:microsoft.com/office/officeart/2005/8/layout/vList3"/>
    <dgm:cxn modelId="{BF49341C-1B12-44F1-A2F1-48A75012517A}" type="presParOf" srcId="{E9CAE421-C9E6-48B7-A34D-D87E779E8432}" destId="{895376B7-A878-45E3-9EE6-0CB009941788}" srcOrd="0" destOrd="0" presId="urn:microsoft.com/office/officeart/2005/8/layout/vList3"/>
    <dgm:cxn modelId="{918D53DB-407D-4743-9B25-6E457922EA55}" type="presParOf" srcId="{895376B7-A878-45E3-9EE6-0CB009941788}" destId="{AF5952FA-70C3-4818-BF7D-4A9AA45188F2}" srcOrd="0" destOrd="0" presId="urn:microsoft.com/office/officeart/2005/8/layout/vList3"/>
    <dgm:cxn modelId="{561E39E0-9EC2-4CC1-AEC1-3E8AF4AB853A}" type="presParOf" srcId="{895376B7-A878-45E3-9EE6-0CB009941788}" destId="{AF81B639-FE51-467B-BD1E-69C8B10D272F}" srcOrd="1" destOrd="0" presId="urn:microsoft.com/office/officeart/2005/8/layout/vList3"/>
    <dgm:cxn modelId="{04931840-D80D-4F5D-AFC2-FA190EF321E3}" type="presParOf" srcId="{E9CAE421-C9E6-48B7-A34D-D87E779E8432}" destId="{D8C1F32E-C3DA-4F8E-8467-398298D47327}" srcOrd="1" destOrd="0" presId="urn:microsoft.com/office/officeart/2005/8/layout/vList3"/>
    <dgm:cxn modelId="{38E9299D-97D8-47F2-ABFE-849728AA9ED5}" type="presParOf" srcId="{E9CAE421-C9E6-48B7-A34D-D87E779E8432}" destId="{CA5F7CD1-FCE0-4133-942D-FA095EEB7F1A}" srcOrd="2" destOrd="0" presId="urn:microsoft.com/office/officeart/2005/8/layout/vList3"/>
    <dgm:cxn modelId="{76B9C84C-DDD8-4134-B565-8BDA61EB7092}" type="presParOf" srcId="{CA5F7CD1-FCE0-4133-942D-FA095EEB7F1A}" destId="{AF0623CC-D64E-4EC5-BE6F-1FB4BB419A4F}" srcOrd="0" destOrd="0" presId="urn:microsoft.com/office/officeart/2005/8/layout/vList3"/>
    <dgm:cxn modelId="{9C9C2460-BF44-4C97-BD1B-A7CD4F8C6BDF}" type="presParOf" srcId="{CA5F7CD1-FCE0-4133-942D-FA095EEB7F1A}" destId="{D0FA160D-B160-478E-A8E9-172AB349AC12}" srcOrd="1" destOrd="0" presId="urn:microsoft.com/office/officeart/2005/8/layout/vList3"/>
    <dgm:cxn modelId="{2B966955-86F7-41EC-B588-91691310B2B6}" type="presParOf" srcId="{E9CAE421-C9E6-48B7-A34D-D87E779E8432}" destId="{14C18927-C80F-42B4-8E8F-23E0C1498D57}" srcOrd="3" destOrd="0" presId="urn:microsoft.com/office/officeart/2005/8/layout/vList3"/>
    <dgm:cxn modelId="{D5F5DBFB-CD19-4698-8B39-C214DA076A0B}" type="presParOf" srcId="{E9CAE421-C9E6-48B7-A34D-D87E779E8432}" destId="{82B5A57C-F067-481F-8436-CCBBAE3CA3B5}" srcOrd="4" destOrd="0" presId="urn:microsoft.com/office/officeart/2005/8/layout/vList3"/>
    <dgm:cxn modelId="{64B15EC0-4203-4B24-8B34-5A69DB19D064}" type="presParOf" srcId="{82B5A57C-F067-481F-8436-CCBBAE3CA3B5}" destId="{FEFA3229-EE5F-44BE-BE41-FE0993C09317}" srcOrd="0" destOrd="0" presId="urn:microsoft.com/office/officeart/2005/8/layout/vList3"/>
    <dgm:cxn modelId="{3080A564-5062-4A85-976C-806C022F3771}" type="presParOf" srcId="{82B5A57C-F067-481F-8436-CCBBAE3CA3B5}" destId="{9656BA43-70D3-46F3-90FE-68F5FEEBEC01}" srcOrd="1" destOrd="0" presId="urn:microsoft.com/office/officeart/2005/8/layout/vList3"/>
    <dgm:cxn modelId="{B2D8B573-AB83-49AC-8AAC-5C3E6B91FF69}" type="presParOf" srcId="{E9CAE421-C9E6-48B7-A34D-D87E779E8432}" destId="{C131CBB9-43D5-4B4C-8709-081563490874}" srcOrd="5" destOrd="0" presId="urn:microsoft.com/office/officeart/2005/8/layout/vList3"/>
    <dgm:cxn modelId="{F64E7FFB-1243-4561-AE51-C6289368B58C}" type="presParOf" srcId="{E9CAE421-C9E6-48B7-A34D-D87E779E8432}" destId="{292B5477-911B-4B37-A932-0A14F536EE68}" srcOrd="6" destOrd="0" presId="urn:microsoft.com/office/officeart/2005/8/layout/vList3"/>
    <dgm:cxn modelId="{1BC12F9C-9535-4D7A-BC27-8FB11980115D}" type="presParOf" srcId="{292B5477-911B-4B37-A932-0A14F536EE68}" destId="{16926B9C-F7E5-4208-B557-984D005EE031}" srcOrd="0" destOrd="0" presId="urn:microsoft.com/office/officeart/2005/8/layout/vList3"/>
    <dgm:cxn modelId="{AFA2D005-F3AC-413A-8C8E-F2B243CD8153}" type="presParOf" srcId="{292B5477-911B-4B37-A932-0A14F536EE68}" destId="{E5CF94B4-9003-4110-A1DA-75563F7E075A}" srcOrd="1" destOrd="0" presId="urn:microsoft.com/office/officeart/2005/8/layout/vList3"/>
    <dgm:cxn modelId="{6E2A46B0-F1DF-4818-8ECF-B005CD59B68D}" type="presParOf" srcId="{E9CAE421-C9E6-48B7-A34D-D87E779E8432}" destId="{FA748326-82A4-41C1-82A3-30EA86A82E4A}" srcOrd="7" destOrd="0" presId="urn:microsoft.com/office/officeart/2005/8/layout/vList3"/>
    <dgm:cxn modelId="{01496CC3-39FD-4F4B-A4D2-8F462853285E}" type="presParOf" srcId="{E9CAE421-C9E6-48B7-A34D-D87E779E8432}" destId="{CCB0659C-D2FD-4E01-B125-401A6349C4B6}" srcOrd="8" destOrd="0" presId="urn:microsoft.com/office/officeart/2005/8/layout/vList3"/>
    <dgm:cxn modelId="{F0EEEF17-8266-4FEC-AE64-2C04FC67230D}" type="presParOf" srcId="{CCB0659C-D2FD-4E01-B125-401A6349C4B6}" destId="{42A68AF0-E0CE-4E0D-A244-7403BC6A0AD6}" srcOrd="0" destOrd="0" presId="urn:microsoft.com/office/officeart/2005/8/layout/vList3"/>
    <dgm:cxn modelId="{C1E48406-E62D-4064-8D0A-7AEF31306873}" type="presParOf" srcId="{CCB0659C-D2FD-4E01-B125-401A6349C4B6}" destId="{C270A300-5EC7-442D-910F-928380F3BF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C52454-FAF1-4603-8374-A6968618EEF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BE6173E8-AF2C-45A5-915B-E535AC9D464F}" type="pres">
      <dgm:prSet presAssocID="{15C52454-FAF1-4603-8374-A6968618EEFF}" presName="Name0" presStyleCnt="0">
        <dgm:presLayoutVars>
          <dgm:dir/>
          <dgm:resizeHandles val="exact"/>
        </dgm:presLayoutVars>
      </dgm:prSet>
      <dgm:spPr/>
    </dgm:pt>
  </dgm:ptLst>
  <dgm:cxnLst>
    <dgm:cxn modelId="{C181FEC6-2C90-4EBD-98D3-F5DF94560B20}" type="presOf" srcId="{15C52454-FAF1-4603-8374-A6968618EEFF}" destId="{BE6173E8-AF2C-45A5-915B-E535AC9D464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D180FF-602B-47B0-8CC1-E5DD028AC67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AD315B-6C88-4456-A1A1-D77E88A6E7F2}">
      <dgm:prSet phldrT="[Text]"/>
      <dgm:spPr/>
      <dgm:t>
        <a:bodyPr/>
        <a:lstStyle/>
        <a:p>
          <a:r>
            <a:rPr lang="fr-BE" b="1" dirty="0">
              <a:latin typeface="EC Square Sans Cond Pro" panose="020B0506040000020004" pitchFamily="34" charset="0"/>
              <a:hlinkClick xmlns:r="http://schemas.openxmlformats.org/officeDocument/2006/relationships" r:id="rId1"/>
            </a:rPr>
            <a:t>Energy communities facility </a:t>
          </a:r>
          <a:r>
            <a:rPr lang="fr-BE" dirty="0">
              <a:latin typeface="EC Square Sans Cond Pro" panose="020B0506040000020004" pitchFamily="34" charset="0"/>
            </a:rPr>
            <a:t>by 2024</a:t>
          </a:r>
          <a:endParaRPr lang="en-US" dirty="0">
            <a:latin typeface="EC Square Sans Cond Pro" panose="020B0506040000020004" pitchFamily="34" charset="0"/>
          </a:endParaRPr>
        </a:p>
      </dgm:t>
    </dgm:pt>
    <dgm:pt modelId="{40293B92-E165-42BF-AC05-AE235991D22E}" type="parTrans" cxnId="{4127C568-3EF4-42F0-B5A1-8A85F011E9E8}">
      <dgm:prSet/>
      <dgm:spPr/>
      <dgm:t>
        <a:bodyPr/>
        <a:lstStyle/>
        <a:p>
          <a:endParaRPr lang="en-US"/>
        </a:p>
      </dgm:t>
    </dgm:pt>
    <dgm:pt modelId="{CD22F50D-D0FD-4905-BC0B-E029F563639C}" type="sibTrans" cxnId="{4127C568-3EF4-42F0-B5A1-8A85F011E9E8}">
      <dgm:prSet/>
      <dgm:spPr/>
      <dgm:t>
        <a:bodyPr/>
        <a:lstStyle/>
        <a:p>
          <a:endParaRPr lang="en-US"/>
        </a:p>
      </dgm:t>
    </dgm:pt>
    <dgm:pt modelId="{BA83C140-AB72-4006-A577-F1A264C29710}">
      <dgm:prSet phldrT="[Text]"/>
      <dgm:spPr/>
      <dgm:t>
        <a:bodyPr/>
        <a:lstStyle/>
        <a:p>
          <a:r>
            <a:rPr lang="en-US" b="1" dirty="0">
              <a:latin typeface="EC Square Sans Cond Pro" panose="020B0506040000020004" pitchFamily="34" charset="0"/>
            </a:rPr>
            <a:t>At least one renewables-based energy community in every municipality </a:t>
          </a:r>
          <a:r>
            <a:rPr lang="en-US" dirty="0">
              <a:latin typeface="EC Square Sans Cond Pro" panose="020B0506040000020004" pitchFamily="34" charset="0"/>
            </a:rPr>
            <a:t>with a population higher than 10 000 by 2025 </a:t>
          </a:r>
        </a:p>
      </dgm:t>
    </dgm:pt>
    <dgm:pt modelId="{5E3ADB8E-2965-4BD5-86B0-405300E9C04B}" type="parTrans" cxnId="{A8D561EC-CEEE-48C2-928A-34C9852E93A8}">
      <dgm:prSet/>
      <dgm:spPr/>
      <dgm:t>
        <a:bodyPr/>
        <a:lstStyle/>
        <a:p>
          <a:endParaRPr lang="en-US"/>
        </a:p>
      </dgm:t>
    </dgm:pt>
    <dgm:pt modelId="{B1E8B70B-396C-434C-827C-DEF3C0F07A92}" type="sibTrans" cxnId="{A8D561EC-CEEE-48C2-928A-34C9852E93A8}">
      <dgm:prSet/>
      <dgm:spPr/>
      <dgm:t>
        <a:bodyPr/>
        <a:lstStyle/>
        <a:p>
          <a:endParaRPr lang="en-US"/>
        </a:p>
      </dgm:t>
    </dgm:pt>
    <dgm:pt modelId="{B862309D-DC36-4555-90C5-7CECD1DE085C}">
      <dgm:prSet phldrT="[Text]"/>
      <dgm:spPr/>
      <dgm:t>
        <a:bodyPr/>
        <a:lstStyle/>
        <a:p>
          <a:r>
            <a:rPr lang="en-GB" b="1" dirty="0">
              <a:latin typeface="EC Square Sans Cond Pro" panose="020B0506040000020004" pitchFamily="34" charset="0"/>
            </a:rPr>
            <a:t>Mandatory installation of rooftop solar energy</a:t>
          </a:r>
          <a:r>
            <a:rPr lang="en-GB" dirty="0">
              <a:latin typeface="EC Square Sans Cond Pro" panose="020B0506040000020004" pitchFamily="34" charset="0"/>
            </a:rPr>
            <a:t> for all public buildings (&gt; 250m²) by 2027 and new residential buildings by 2029</a:t>
          </a:r>
          <a:endParaRPr lang="en-US" dirty="0">
            <a:latin typeface="EC Square Sans Cond Pro" panose="020B0506040000020004" pitchFamily="34" charset="0"/>
          </a:endParaRPr>
        </a:p>
      </dgm:t>
    </dgm:pt>
    <dgm:pt modelId="{C4528852-1A01-423C-AB71-990869532DE3}" type="parTrans" cxnId="{C136F7C0-608E-42D4-84C1-660AA5AE0B64}">
      <dgm:prSet/>
      <dgm:spPr/>
      <dgm:t>
        <a:bodyPr/>
        <a:lstStyle/>
        <a:p>
          <a:endParaRPr lang="en-US"/>
        </a:p>
      </dgm:t>
    </dgm:pt>
    <dgm:pt modelId="{81EB44A4-110F-4656-957F-547180893424}" type="sibTrans" cxnId="{C136F7C0-608E-42D4-84C1-660AA5AE0B64}">
      <dgm:prSet/>
      <dgm:spPr/>
      <dgm:t>
        <a:bodyPr/>
        <a:lstStyle/>
        <a:p>
          <a:endParaRPr lang="en-US"/>
        </a:p>
      </dgm:t>
    </dgm:pt>
    <dgm:pt modelId="{26636C9D-BE5D-4D52-A6F0-EAE7B64E4015}" type="pres">
      <dgm:prSet presAssocID="{51D180FF-602B-47B0-8CC1-E5DD028AC67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B2870B-236C-4B2A-BE73-D2A2151705D5}" type="pres">
      <dgm:prSet presAssocID="{80AD315B-6C88-4456-A1A1-D77E88A6E7F2}" presName="composite" presStyleCnt="0"/>
      <dgm:spPr/>
    </dgm:pt>
    <dgm:pt modelId="{7153FC1F-D0F8-44C6-814A-D29CAA44F266}" type="pres">
      <dgm:prSet presAssocID="{80AD315B-6C88-4456-A1A1-D77E88A6E7F2}" presName="LShape" presStyleLbl="alignNode1" presStyleIdx="0" presStyleCnt="5"/>
      <dgm:spPr/>
    </dgm:pt>
    <dgm:pt modelId="{37BBD413-7CD5-4F54-A1A8-F6978A0E8CD9}" type="pres">
      <dgm:prSet presAssocID="{80AD315B-6C88-4456-A1A1-D77E88A6E7F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98770-FD8F-4079-8CA9-E2B6CB80F360}" type="pres">
      <dgm:prSet presAssocID="{80AD315B-6C88-4456-A1A1-D77E88A6E7F2}" presName="Triangle" presStyleLbl="alignNode1" presStyleIdx="1" presStyleCnt="5"/>
      <dgm:spPr/>
    </dgm:pt>
    <dgm:pt modelId="{C64E7113-82FE-4D2B-B085-50977445A4AB}" type="pres">
      <dgm:prSet presAssocID="{CD22F50D-D0FD-4905-BC0B-E029F563639C}" presName="sibTrans" presStyleCnt="0"/>
      <dgm:spPr/>
    </dgm:pt>
    <dgm:pt modelId="{B4B677B3-AE8E-4CB2-81E1-5F64D93C00C2}" type="pres">
      <dgm:prSet presAssocID="{CD22F50D-D0FD-4905-BC0B-E029F563639C}" presName="space" presStyleCnt="0"/>
      <dgm:spPr/>
    </dgm:pt>
    <dgm:pt modelId="{0D0475D9-9719-4402-9619-1E8D5FAE7A1A}" type="pres">
      <dgm:prSet presAssocID="{BA83C140-AB72-4006-A577-F1A264C29710}" presName="composite" presStyleCnt="0"/>
      <dgm:spPr/>
    </dgm:pt>
    <dgm:pt modelId="{FC55EF29-C5BD-46FC-B203-D2696500C712}" type="pres">
      <dgm:prSet presAssocID="{BA83C140-AB72-4006-A577-F1A264C29710}" presName="LShape" presStyleLbl="alignNode1" presStyleIdx="2" presStyleCnt="5"/>
      <dgm:spPr/>
    </dgm:pt>
    <dgm:pt modelId="{B13523D8-1791-4ED5-956C-6ADEA5089F41}" type="pres">
      <dgm:prSet presAssocID="{BA83C140-AB72-4006-A577-F1A264C2971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1A493-D4F8-4C09-8620-A3D685E93282}" type="pres">
      <dgm:prSet presAssocID="{BA83C140-AB72-4006-A577-F1A264C29710}" presName="Triangle" presStyleLbl="alignNode1" presStyleIdx="3" presStyleCnt="5"/>
      <dgm:spPr/>
    </dgm:pt>
    <dgm:pt modelId="{30CA4099-7302-4AE1-B9D4-5FE74F7DB92D}" type="pres">
      <dgm:prSet presAssocID="{B1E8B70B-396C-434C-827C-DEF3C0F07A92}" presName="sibTrans" presStyleCnt="0"/>
      <dgm:spPr/>
    </dgm:pt>
    <dgm:pt modelId="{607D0F94-A9F0-41D7-BA2A-DCAE4906B835}" type="pres">
      <dgm:prSet presAssocID="{B1E8B70B-396C-434C-827C-DEF3C0F07A92}" presName="space" presStyleCnt="0"/>
      <dgm:spPr/>
    </dgm:pt>
    <dgm:pt modelId="{6958525C-7EF5-41B6-9F72-F6DE71A37BCA}" type="pres">
      <dgm:prSet presAssocID="{B862309D-DC36-4555-90C5-7CECD1DE085C}" presName="composite" presStyleCnt="0"/>
      <dgm:spPr/>
    </dgm:pt>
    <dgm:pt modelId="{1392BA61-66E8-4C44-A1CA-6BE3285A9F82}" type="pres">
      <dgm:prSet presAssocID="{B862309D-DC36-4555-90C5-7CECD1DE085C}" presName="LShape" presStyleLbl="alignNode1" presStyleIdx="4" presStyleCnt="5"/>
      <dgm:spPr/>
    </dgm:pt>
    <dgm:pt modelId="{D07CDB94-7A41-40EC-9BA1-B6B4204E77AD}" type="pres">
      <dgm:prSet presAssocID="{B862309D-DC36-4555-90C5-7CECD1DE085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7C568-3EF4-42F0-B5A1-8A85F011E9E8}" srcId="{51D180FF-602B-47B0-8CC1-E5DD028AC67D}" destId="{80AD315B-6C88-4456-A1A1-D77E88A6E7F2}" srcOrd="0" destOrd="0" parTransId="{40293B92-E165-42BF-AC05-AE235991D22E}" sibTransId="{CD22F50D-D0FD-4905-BC0B-E029F563639C}"/>
    <dgm:cxn modelId="{7B934D02-ED61-4288-9DDE-42864E7178B2}" type="presOf" srcId="{BA83C140-AB72-4006-A577-F1A264C29710}" destId="{B13523D8-1791-4ED5-956C-6ADEA5089F41}" srcOrd="0" destOrd="0" presId="urn:microsoft.com/office/officeart/2009/3/layout/StepUpProcess"/>
    <dgm:cxn modelId="{C136F7C0-608E-42D4-84C1-660AA5AE0B64}" srcId="{51D180FF-602B-47B0-8CC1-E5DD028AC67D}" destId="{B862309D-DC36-4555-90C5-7CECD1DE085C}" srcOrd="2" destOrd="0" parTransId="{C4528852-1A01-423C-AB71-990869532DE3}" sibTransId="{81EB44A4-110F-4656-957F-547180893424}"/>
    <dgm:cxn modelId="{C1244C8B-461F-45E3-B894-51440447D157}" type="presOf" srcId="{80AD315B-6C88-4456-A1A1-D77E88A6E7F2}" destId="{37BBD413-7CD5-4F54-A1A8-F6978A0E8CD9}" srcOrd="0" destOrd="0" presId="urn:microsoft.com/office/officeart/2009/3/layout/StepUpProcess"/>
    <dgm:cxn modelId="{A8D561EC-CEEE-48C2-928A-34C9852E93A8}" srcId="{51D180FF-602B-47B0-8CC1-E5DD028AC67D}" destId="{BA83C140-AB72-4006-A577-F1A264C29710}" srcOrd="1" destOrd="0" parTransId="{5E3ADB8E-2965-4BD5-86B0-405300E9C04B}" sibTransId="{B1E8B70B-396C-434C-827C-DEF3C0F07A92}"/>
    <dgm:cxn modelId="{ED2173E3-62BA-4CB2-8C22-9C2E846761B1}" type="presOf" srcId="{B862309D-DC36-4555-90C5-7CECD1DE085C}" destId="{D07CDB94-7A41-40EC-9BA1-B6B4204E77AD}" srcOrd="0" destOrd="0" presId="urn:microsoft.com/office/officeart/2009/3/layout/StepUpProcess"/>
    <dgm:cxn modelId="{E8DB946A-8724-4B3B-AF3F-A05F1B71F51F}" type="presOf" srcId="{51D180FF-602B-47B0-8CC1-E5DD028AC67D}" destId="{26636C9D-BE5D-4D52-A6F0-EAE7B64E4015}" srcOrd="0" destOrd="0" presId="urn:microsoft.com/office/officeart/2009/3/layout/StepUpProcess"/>
    <dgm:cxn modelId="{1D4FE077-6231-4975-A645-EC4EE7B68D74}" type="presParOf" srcId="{26636C9D-BE5D-4D52-A6F0-EAE7B64E4015}" destId="{55B2870B-236C-4B2A-BE73-D2A2151705D5}" srcOrd="0" destOrd="0" presId="urn:microsoft.com/office/officeart/2009/3/layout/StepUpProcess"/>
    <dgm:cxn modelId="{880684E7-B5D8-4B4A-B65D-517AE46C81DE}" type="presParOf" srcId="{55B2870B-236C-4B2A-BE73-D2A2151705D5}" destId="{7153FC1F-D0F8-44C6-814A-D29CAA44F266}" srcOrd="0" destOrd="0" presId="urn:microsoft.com/office/officeart/2009/3/layout/StepUpProcess"/>
    <dgm:cxn modelId="{19CF7599-1227-48B3-A0D8-6FFBD499C5BB}" type="presParOf" srcId="{55B2870B-236C-4B2A-BE73-D2A2151705D5}" destId="{37BBD413-7CD5-4F54-A1A8-F6978A0E8CD9}" srcOrd="1" destOrd="0" presId="urn:microsoft.com/office/officeart/2009/3/layout/StepUpProcess"/>
    <dgm:cxn modelId="{1A3E0404-E1D5-4FF9-9F7D-9B21857A481B}" type="presParOf" srcId="{55B2870B-236C-4B2A-BE73-D2A2151705D5}" destId="{7E598770-FD8F-4079-8CA9-E2B6CB80F360}" srcOrd="2" destOrd="0" presId="urn:microsoft.com/office/officeart/2009/3/layout/StepUpProcess"/>
    <dgm:cxn modelId="{2532018E-9104-42BB-9770-B61FC9E8AB08}" type="presParOf" srcId="{26636C9D-BE5D-4D52-A6F0-EAE7B64E4015}" destId="{C64E7113-82FE-4D2B-B085-50977445A4AB}" srcOrd="1" destOrd="0" presId="urn:microsoft.com/office/officeart/2009/3/layout/StepUpProcess"/>
    <dgm:cxn modelId="{F6725E9F-670C-43FD-9BCE-23C38B4B952C}" type="presParOf" srcId="{C64E7113-82FE-4D2B-B085-50977445A4AB}" destId="{B4B677B3-AE8E-4CB2-81E1-5F64D93C00C2}" srcOrd="0" destOrd="0" presId="urn:microsoft.com/office/officeart/2009/3/layout/StepUpProcess"/>
    <dgm:cxn modelId="{FA92EB56-DDFC-4F91-BF76-511C0257D17D}" type="presParOf" srcId="{26636C9D-BE5D-4D52-A6F0-EAE7B64E4015}" destId="{0D0475D9-9719-4402-9619-1E8D5FAE7A1A}" srcOrd="2" destOrd="0" presId="urn:microsoft.com/office/officeart/2009/3/layout/StepUpProcess"/>
    <dgm:cxn modelId="{F7B34EFE-2F06-40B8-BD94-48F10E9F5A1E}" type="presParOf" srcId="{0D0475D9-9719-4402-9619-1E8D5FAE7A1A}" destId="{FC55EF29-C5BD-46FC-B203-D2696500C712}" srcOrd="0" destOrd="0" presId="urn:microsoft.com/office/officeart/2009/3/layout/StepUpProcess"/>
    <dgm:cxn modelId="{72B299BA-DBD8-420A-985E-E02F37E4080D}" type="presParOf" srcId="{0D0475D9-9719-4402-9619-1E8D5FAE7A1A}" destId="{B13523D8-1791-4ED5-956C-6ADEA5089F41}" srcOrd="1" destOrd="0" presId="urn:microsoft.com/office/officeart/2009/3/layout/StepUpProcess"/>
    <dgm:cxn modelId="{AD7FF424-0006-4791-ABB8-455E9EEB8B46}" type="presParOf" srcId="{0D0475D9-9719-4402-9619-1E8D5FAE7A1A}" destId="{D8E1A493-D4F8-4C09-8620-A3D685E93282}" srcOrd="2" destOrd="0" presId="urn:microsoft.com/office/officeart/2009/3/layout/StepUpProcess"/>
    <dgm:cxn modelId="{CB621A28-119B-46D6-B202-5152CF30A1A7}" type="presParOf" srcId="{26636C9D-BE5D-4D52-A6F0-EAE7B64E4015}" destId="{30CA4099-7302-4AE1-B9D4-5FE74F7DB92D}" srcOrd="3" destOrd="0" presId="urn:microsoft.com/office/officeart/2009/3/layout/StepUpProcess"/>
    <dgm:cxn modelId="{DA1B7308-D2AD-40D1-9275-35E978766092}" type="presParOf" srcId="{30CA4099-7302-4AE1-B9D4-5FE74F7DB92D}" destId="{607D0F94-A9F0-41D7-BA2A-DCAE4906B835}" srcOrd="0" destOrd="0" presId="urn:microsoft.com/office/officeart/2009/3/layout/StepUpProcess"/>
    <dgm:cxn modelId="{A5DD3002-D9C9-4CD3-80E1-1540F85673DE}" type="presParOf" srcId="{26636C9D-BE5D-4D52-A6F0-EAE7B64E4015}" destId="{6958525C-7EF5-41B6-9F72-F6DE71A37BCA}" srcOrd="4" destOrd="0" presId="urn:microsoft.com/office/officeart/2009/3/layout/StepUpProcess"/>
    <dgm:cxn modelId="{1F4CE679-7FEC-4044-955D-E607FCD588AB}" type="presParOf" srcId="{6958525C-7EF5-41B6-9F72-F6DE71A37BCA}" destId="{1392BA61-66E8-4C44-A1CA-6BE3285A9F82}" srcOrd="0" destOrd="0" presId="urn:microsoft.com/office/officeart/2009/3/layout/StepUpProcess"/>
    <dgm:cxn modelId="{E24BF15A-A44D-4553-A8F5-DD82CBC36063}" type="presParOf" srcId="{6958525C-7EF5-41B6-9F72-F6DE71A37BCA}" destId="{D07CDB94-7A41-40EC-9BA1-B6B4204E77A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70568C-087B-432B-9027-9050BE2CFBD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0F9812-BBD2-43B8-9F48-C0E0EEC2FBCD}">
      <dgm:prSet phldrT="[Text]" custT="1"/>
      <dgm:spPr/>
      <dgm:t>
        <a:bodyPr/>
        <a:lstStyle/>
        <a:p>
          <a:r>
            <a:rPr lang="fr-BE" sz="2000" dirty="0" smtClean="0">
              <a:latin typeface="EC Square Sans Cond Pro" panose="020B0506040000020004" pitchFamily="34" charset="0"/>
            </a:rPr>
            <a:t>Lack of time, financing and technical expertise</a:t>
          </a:r>
          <a:endParaRPr lang="en-US" sz="2000" dirty="0">
            <a:latin typeface="EC Square Sans Cond Pro" panose="020B0506040000020004" pitchFamily="34" charset="0"/>
          </a:endParaRPr>
        </a:p>
      </dgm:t>
    </dgm:pt>
    <dgm:pt modelId="{93FA1CA2-A620-4EC2-AFF4-BA9A23A224B5}" type="parTrans" cxnId="{B96CA7F8-09F2-4499-8227-FDE51FD3DB2F}">
      <dgm:prSet/>
      <dgm:spPr/>
      <dgm:t>
        <a:bodyPr/>
        <a:lstStyle/>
        <a:p>
          <a:endParaRPr lang="en-US"/>
        </a:p>
      </dgm:t>
    </dgm:pt>
    <dgm:pt modelId="{3252770A-5813-41EA-9AE9-3310511ED032}" type="sibTrans" cxnId="{B96CA7F8-09F2-4499-8227-FDE51FD3DB2F}">
      <dgm:prSet/>
      <dgm:spPr/>
      <dgm:t>
        <a:bodyPr/>
        <a:lstStyle/>
        <a:p>
          <a:endParaRPr lang="en-US"/>
        </a:p>
      </dgm:t>
    </dgm:pt>
    <dgm:pt modelId="{5A49DABC-3CAA-4CF1-A499-F422D94EB900}">
      <dgm:prSet phldrT="[Text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2000" dirty="0" smtClean="0">
              <a:latin typeface="EC Square Sans Cond Pro" panose="020B0506040000020004" pitchFamily="34" charset="0"/>
            </a:rPr>
            <a:t>Make use of flexibility provided by </a:t>
          </a:r>
          <a:r>
            <a:rPr lang="fr-BE" sz="2000" dirty="0" smtClean="0">
              <a:solidFill>
                <a:srgbClr val="FF0000"/>
              </a:solidFill>
              <a:latin typeface="EC Square Sans Cond Pro" panose="020B0506040000020004" pitchFamily="34" charset="0"/>
            </a:rPr>
            <a:t>State Aid</a:t>
          </a:r>
          <a:r>
            <a:rPr lang="fr-BE" sz="2000" dirty="0" smtClean="0">
              <a:latin typeface="EC Square Sans Cond Pro" panose="020B0506040000020004" pitchFamily="34" charset="0"/>
            </a:rPr>
            <a:t> Guidelines</a:t>
          </a:r>
          <a:endParaRPr lang="en-US" sz="2000" dirty="0">
            <a:latin typeface="EC Square Sans Cond Pro" panose="020B0506040000020004" pitchFamily="34" charset="0"/>
          </a:endParaRPr>
        </a:p>
      </dgm:t>
    </dgm:pt>
    <dgm:pt modelId="{03FA12A1-CEE6-456F-A713-57AD53872FD2}" type="parTrans" cxnId="{AE84DF36-C8A3-4C9F-B591-F93BDC84AE46}">
      <dgm:prSet/>
      <dgm:spPr/>
      <dgm:t>
        <a:bodyPr/>
        <a:lstStyle/>
        <a:p>
          <a:endParaRPr lang="en-US"/>
        </a:p>
      </dgm:t>
    </dgm:pt>
    <dgm:pt modelId="{1DA175E8-D054-4873-85D5-10FE9E906223}" type="sibTrans" cxnId="{AE84DF36-C8A3-4C9F-B591-F93BDC84AE46}">
      <dgm:prSet/>
      <dgm:spPr/>
      <dgm:t>
        <a:bodyPr/>
        <a:lstStyle/>
        <a:p>
          <a:endParaRPr lang="en-US"/>
        </a:p>
      </dgm:t>
    </dgm:pt>
    <dgm:pt modelId="{BBD57599-AB7D-4BC0-890A-BB1BF4C9C0F1}">
      <dgm:prSet phldrT="[Text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latin typeface="EC Square Sans Cond Pro" panose="020B0506040000020004" pitchFamily="34" charset="0"/>
          </a:endParaRPr>
        </a:p>
      </dgm:t>
    </dgm:pt>
    <dgm:pt modelId="{F35DE8FF-3FE6-4F6E-B2DF-789515E5E04F}" type="parTrans" cxnId="{EA07E7A1-678D-4493-8514-8DB73EA2223E}">
      <dgm:prSet/>
      <dgm:spPr/>
      <dgm:t>
        <a:bodyPr/>
        <a:lstStyle/>
        <a:p>
          <a:endParaRPr lang="en-US"/>
        </a:p>
      </dgm:t>
    </dgm:pt>
    <dgm:pt modelId="{38482A70-BA57-45E4-925D-3231D5794350}" type="sibTrans" cxnId="{EA07E7A1-678D-4493-8514-8DB73EA2223E}">
      <dgm:prSet/>
      <dgm:spPr/>
      <dgm:t>
        <a:bodyPr/>
        <a:lstStyle/>
        <a:p>
          <a:endParaRPr lang="en-US"/>
        </a:p>
      </dgm:t>
    </dgm:pt>
    <dgm:pt modelId="{FC985DBA-372C-4C46-80B4-AFADC9A7FF39}">
      <dgm:prSet phldrT="[Text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latin typeface="EC Square Sans Cond Pro" panose="020B0506040000020004" pitchFamily="34" charset="0"/>
          </a:endParaRPr>
        </a:p>
      </dgm:t>
    </dgm:pt>
    <dgm:pt modelId="{0A50474D-FE1A-487E-A376-6723664B4544}" type="parTrans" cxnId="{093A1609-4EB0-4F67-8ADA-6DC4BDA2D32A}">
      <dgm:prSet/>
      <dgm:spPr/>
      <dgm:t>
        <a:bodyPr/>
        <a:lstStyle/>
        <a:p>
          <a:endParaRPr lang="en-US"/>
        </a:p>
      </dgm:t>
    </dgm:pt>
    <dgm:pt modelId="{546F92C4-D043-45D7-A662-620CFBEEA594}" type="sibTrans" cxnId="{093A1609-4EB0-4F67-8ADA-6DC4BDA2D32A}">
      <dgm:prSet/>
      <dgm:spPr/>
      <dgm:t>
        <a:bodyPr/>
        <a:lstStyle/>
        <a:p>
          <a:endParaRPr lang="en-US"/>
        </a:p>
      </dgm:t>
    </dgm:pt>
    <dgm:pt modelId="{CA8E134D-9666-44FA-950D-C9F4FD2FCE03}">
      <dgm:prSet phldrT="[Text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latin typeface="EC Square Sans Cond Pro" panose="020B0506040000020004" pitchFamily="34" charset="0"/>
          </a:endParaRPr>
        </a:p>
      </dgm:t>
    </dgm:pt>
    <dgm:pt modelId="{D97B9DAA-BCDC-407A-85D8-FC050150F2BD}" type="parTrans" cxnId="{0787FDBF-3CC6-4437-8B95-5C0958B75FA2}">
      <dgm:prSet/>
      <dgm:spPr/>
      <dgm:t>
        <a:bodyPr/>
        <a:lstStyle/>
        <a:p>
          <a:endParaRPr lang="en-US"/>
        </a:p>
      </dgm:t>
    </dgm:pt>
    <dgm:pt modelId="{96420DE2-CD88-473D-BD06-D726402ABEA0}" type="sibTrans" cxnId="{0787FDBF-3CC6-4437-8B95-5C0958B75FA2}">
      <dgm:prSet/>
      <dgm:spPr/>
      <dgm:t>
        <a:bodyPr/>
        <a:lstStyle/>
        <a:p>
          <a:endParaRPr lang="en-US"/>
        </a:p>
      </dgm:t>
    </dgm:pt>
    <dgm:pt modelId="{EADF4CA8-5A0C-4D6D-93D5-A0C198FAC8D8}">
      <dgm:prSet phldrT="[Text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2000" dirty="0" smtClean="0">
              <a:latin typeface="EC Square Sans Cond Pro" panose="020B0506040000020004" pitchFamily="34" charset="0"/>
            </a:rPr>
            <a:t>Assess and </a:t>
          </a:r>
          <a:r>
            <a:rPr lang="fr-BE" sz="2000" dirty="0" smtClean="0">
              <a:solidFill>
                <a:srgbClr val="FF0000"/>
              </a:solidFill>
              <a:latin typeface="EC Square Sans Cond Pro" panose="020B0506040000020004" pitchFamily="34" charset="0"/>
            </a:rPr>
            <a:t>remove unjustified barriers</a:t>
          </a:r>
          <a:endParaRPr lang="en-US" sz="2000" dirty="0">
            <a:solidFill>
              <a:srgbClr val="FF0000"/>
            </a:solidFill>
            <a:latin typeface="EC Square Sans Cond Pro" panose="020B0506040000020004" pitchFamily="34" charset="0"/>
          </a:endParaRPr>
        </a:p>
      </dgm:t>
    </dgm:pt>
    <dgm:pt modelId="{A93644D6-07F2-4AFA-822D-50D978F8E2BA}" type="parTrans" cxnId="{06DF5B1E-64A6-43C8-9807-B0592B515936}">
      <dgm:prSet/>
      <dgm:spPr/>
      <dgm:t>
        <a:bodyPr/>
        <a:lstStyle/>
        <a:p>
          <a:endParaRPr lang="en-US"/>
        </a:p>
      </dgm:t>
    </dgm:pt>
    <dgm:pt modelId="{C2C7002E-B29D-4AE8-AE74-807BF0D6FE05}" type="sibTrans" cxnId="{06DF5B1E-64A6-43C8-9807-B0592B515936}">
      <dgm:prSet/>
      <dgm:spPr/>
      <dgm:t>
        <a:bodyPr/>
        <a:lstStyle/>
        <a:p>
          <a:endParaRPr lang="en-US"/>
        </a:p>
      </dgm:t>
    </dgm:pt>
    <dgm:pt modelId="{F04F6A16-CAD1-4ED7-91EE-6C95A973FFB5}">
      <dgm:prSet phldrT="[Text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2000" dirty="0" smtClean="0">
              <a:latin typeface="EC Square Sans Cond Pro" panose="020B0506040000020004" pitchFamily="34" charset="0"/>
            </a:rPr>
            <a:t>Simplify and ease </a:t>
          </a:r>
          <a:r>
            <a:rPr lang="fr-BE" sz="2000" dirty="0" smtClean="0">
              <a:solidFill>
                <a:srgbClr val="FF0000"/>
              </a:solidFill>
              <a:latin typeface="EC Square Sans Cond Pro" panose="020B0506040000020004" pitchFamily="34" charset="0"/>
            </a:rPr>
            <a:t>licensing and permitting </a:t>
          </a:r>
          <a:r>
            <a:rPr lang="fr-BE" sz="2000" dirty="0" smtClean="0">
              <a:latin typeface="EC Square Sans Cond Pro" panose="020B0506040000020004" pitchFamily="34" charset="0"/>
            </a:rPr>
            <a:t>procedures</a:t>
          </a:r>
          <a:endParaRPr lang="en-US" sz="2000" dirty="0">
            <a:latin typeface="EC Square Sans Cond Pro" panose="020B0506040000020004" pitchFamily="34" charset="0"/>
          </a:endParaRPr>
        </a:p>
      </dgm:t>
    </dgm:pt>
    <dgm:pt modelId="{173D7A43-5BB2-4C1A-B205-1FDC53DE62B4}" type="parTrans" cxnId="{CF45C066-4675-4BEC-A68E-462FD65A23E4}">
      <dgm:prSet/>
      <dgm:spPr/>
      <dgm:t>
        <a:bodyPr/>
        <a:lstStyle/>
        <a:p>
          <a:endParaRPr lang="en-US"/>
        </a:p>
      </dgm:t>
    </dgm:pt>
    <dgm:pt modelId="{3FF25DE2-42D4-4A8A-BDA9-97DBCCADFE4D}" type="sibTrans" cxnId="{CF45C066-4675-4BEC-A68E-462FD65A23E4}">
      <dgm:prSet/>
      <dgm:spPr/>
      <dgm:t>
        <a:bodyPr/>
        <a:lstStyle/>
        <a:p>
          <a:endParaRPr lang="en-US"/>
        </a:p>
      </dgm:t>
    </dgm:pt>
    <dgm:pt modelId="{71BB3A77-DA5B-4B31-B888-B1EEC165D749}">
      <dgm:prSet phldrT="[Text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2000" dirty="0" smtClean="0">
              <a:latin typeface="EC Square Sans Cond Pro" panose="020B0506040000020004" pitchFamily="34" charset="0"/>
            </a:rPr>
            <a:t>Integrated </a:t>
          </a:r>
          <a:r>
            <a:rPr lang="fr-BE" sz="2000" dirty="0" smtClean="0">
              <a:solidFill>
                <a:srgbClr val="FF0000"/>
              </a:solidFill>
              <a:latin typeface="EC Square Sans Cond Pro" panose="020B0506040000020004" pitchFamily="34" charset="0"/>
            </a:rPr>
            <a:t>One-Stop-Shops </a:t>
          </a:r>
          <a:r>
            <a:rPr lang="fr-BE" sz="2000" dirty="0" smtClean="0">
              <a:latin typeface="EC Square Sans Cond Pro" panose="020B0506040000020004" pitchFamily="34" charset="0"/>
            </a:rPr>
            <a:t>to facilitate access to financing and information</a:t>
          </a:r>
          <a:endParaRPr lang="en-US" sz="2000" dirty="0">
            <a:latin typeface="EC Square Sans Cond Pro" panose="020B0506040000020004" pitchFamily="34" charset="0"/>
          </a:endParaRPr>
        </a:p>
      </dgm:t>
    </dgm:pt>
    <dgm:pt modelId="{378A97DF-6362-4104-8572-9416DD08954C}" type="parTrans" cxnId="{3BF3A5E7-736D-48E7-BAF4-F9F3BF24DE90}">
      <dgm:prSet/>
      <dgm:spPr/>
      <dgm:t>
        <a:bodyPr/>
        <a:lstStyle/>
        <a:p>
          <a:endParaRPr lang="en-US"/>
        </a:p>
      </dgm:t>
    </dgm:pt>
    <dgm:pt modelId="{6FF449AB-6E87-4D6C-B460-204EB9F0DE52}" type="sibTrans" cxnId="{3BF3A5E7-736D-48E7-BAF4-F9F3BF24DE90}">
      <dgm:prSet/>
      <dgm:spPr/>
      <dgm:t>
        <a:bodyPr/>
        <a:lstStyle/>
        <a:p>
          <a:endParaRPr lang="en-US"/>
        </a:p>
      </dgm:t>
    </dgm:pt>
    <dgm:pt modelId="{B5AE6F3C-E7D0-4D1C-ACB8-1CA0C72B8BAE}">
      <dgm:prSet phldrT="[Text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solidFill>
              <a:srgbClr val="FF0000"/>
            </a:solidFill>
            <a:latin typeface="EC Square Sans Cond Pro" panose="020B0506040000020004" pitchFamily="34" charset="0"/>
          </a:endParaRPr>
        </a:p>
      </dgm:t>
    </dgm:pt>
    <dgm:pt modelId="{EB3A8275-175F-4DCE-A0B0-49A453E69136}" type="parTrans" cxnId="{4DBE9AE8-0341-4132-AE56-401416F047E0}">
      <dgm:prSet/>
      <dgm:spPr/>
      <dgm:t>
        <a:bodyPr/>
        <a:lstStyle/>
        <a:p>
          <a:endParaRPr lang="en-US"/>
        </a:p>
      </dgm:t>
    </dgm:pt>
    <dgm:pt modelId="{E10CE7BC-6EA8-4616-AC10-F97ED58178CA}" type="sibTrans" cxnId="{4DBE9AE8-0341-4132-AE56-401416F047E0}">
      <dgm:prSet/>
      <dgm:spPr/>
      <dgm:t>
        <a:bodyPr/>
        <a:lstStyle/>
        <a:p>
          <a:endParaRPr lang="en-US"/>
        </a:p>
      </dgm:t>
    </dgm:pt>
    <dgm:pt modelId="{BA55E5A7-5271-47C8-A340-2A74D1263BDA}">
      <dgm:prSet phldrT="[Text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latin typeface="EC Square Sans Cond Pro" panose="020B0506040000020004" pitchFamily="34" charset="0"/>
          </a:endParaRPr>
        </a:p>
      </dgm:t>
    </dgm:pt>
    <dgm:pt modelId="{C5CAA60D-58EF-4341-9D16-DF2BDE1DE353}" type="parTrans" cxnId="{E5BC81D9-8F84-46ED-9BFB-67A78AA9EDD2}">
      <dgm:prSet/>
      <dgm:spPr/>
      <dgm:t>
        <a:bodyPr/>
        <a:lstStyle/>
        <a:p>
          <a:endParaRPr lang="en-US"/>
        </a:p>
      </dgm:t>
    </dgm:pt>
    <dgm:pt modelId="{95682DA6-20A5-4D9E-AFCA-E517400AB53E}" type="sibTrans" cxnId="{E5BC81D9-8F84-46ED-9BFB-67A78AA9EDD2}">
      <dgm:prSet/>
      <dgm:spPr/>
      <dgm:t>
        <a:bodyPr/>
        <a:lstStyle/>
        <a:p>
          <a:endParaRPr lang="en-US"/>
        </a:p>
      </dgm:t>
    </dgm:pt>
    <dgm:pt modelId="{79070435-2A93-471B-883B-32D8C6BC2C29}">
      <dgm:prSet phldrT="[Text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solidFill>
              <a:srgbClr val="FF0000"/>
            </a:solidFill>
            <a:latin typeface="EC Square Sans Cond Pro" panose="020B0506040000020004" pitchFamily="34" charset="0"/>
          </a:endParaRPr>
        </a:p>
      </dgm:t>
    </dgm:pt>
    <dgm:pt modelId="{A047605F-F7C8-4F25-BB07-93D006C71E40}" type="parTrans" cxnId="{E2BACD01-3C43-4AE2-8E0F-030D47FE9866}">
      <dgm:prSet/>
      <dgm:spPr/>
      <dgm:t>
        <a:bodyPr/>
        <a:lstStyle/>
        <a:p>
          <a:endParaRPr lang="en-US"/>
        </a:p>
      </dgm:t>
    </dgm:pt>
    <dgm:pt modelId="{35709E16-CFDC-4AF2-8839-19BB9144E5DB}" type="sibTrans" cxnId="{E2BACD01-3C43-4AE2-8E0F-030D47FE9866}">
      <dgm:prSet/>
      <dgm:spPr/>
      <dgm:t>
        <a:bodyPr/>
        <a:lstStyle/>
        <a:p>
          <a:endParaRPr lang="en-US"/>
        </a:p>
      </dgm:t>
    </dgm:pt>
    <dgm:pt modelId="{0D51E7AC-61AC-4DD4-8574-DA6CA310BA76}">
      <dgm:prSet phldrT="[Text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solidFill>
              <a:srgbClr val="FF0000"/>
            </a:solidFill>
            <a:latin typeface="EC Square Sans Cond Pro" panose="020B0506040000020004" pitchFamily="34" charset="0"/>
          </a:endParaRPr>
        </a:p>
      </dgm:t>
    </dgm:pt>
    <dgm:pt modelId="{794AEE58-7E74-442C-8A37-81D7639358EE}" type="parTrans" cxnId="{A79D3147-3158-412D-AA11-7E9848007573}">
      <dgm:prSet/>
      <dgm:spPr/>
      <dgm:t>
        <a:bodyPr/>
        <a:lstStyle/>
        <a:p>
          <a:endParaRPr lang="en-US"/>
        </a:p>
      </dgm:t>
    </dgm:pt>
    <dgm:pt modelId="{44C74CD4-89DB-4393-AC04-FB3767D156DA}" type="sibTrans" cxnId="{A79D3147-3158-412D-AA11-7E9848007573}">
      <dgm:prSet/>
      <dgm:spPr/>
      <dgm:t>
        <a:bodyPr/>
        <a:lstStyle/>
        <a:p>
          <a:endParaRPr lang="en-US"/>
        </a:p>
      </dgm:t>
    </dgm:pt>
    <dgm:pt modelId="{32B6D78E-E7DF-49E8-8700-69F12A55D91D}" type="pres">
      <dgm:prSet presAssocID="{2470568C-087B-432B-9027-9050BE2CFB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65C217-1F31-494D-952C-26ABE5F26723}" type="pres">
      <dgm:prSet presAssocID="{A40F9812-BBD2-43B8-9F48-C0E0EEC2FBCD}" presName="linNode" presStyleCnt="0"/>
      <dgm:spPr/>
    </dgm:pt>
    <dgm:pt modelId="{8772500B-2C1D-4519-832B-17102AA5A9B3}" type="pres">
      <dgm:prSet presAssocID="{A40F9812-BBD2-43B8-9F48-C0E0EEC2FBC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9AB38-EBAE-47B2-A381-4BD08F4B32DE}" type="pres">
      <dgm:prSet presAssocID="{A40F9812-BBD2-43B8-9F48-C0E0EEC2FBCD}" presName="descendantText" presStyleLbl="alignAccFollowNode1" presStyleIdx="0" presStyleCnt="1" custScaleY="82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2CB96E-CBC0-4662-BE56-2E5849A1898F}" type="presOf" srcId="{EADF4CA8-5A0C-4D6D-93D5-A0C198FAC8D8}" destId="{4A09AB38-EBAE-47B2-A381-4BD08F4B32DE}" srcOrd="0" destOrd="2" presId="urn:microsoft.com/office/officeart/2005/8/layout/vList5"/>
    <dgm:cxn modelId="{BDC6A8F2-5F14-49F4-84BF-9FA4CD4BBFB7}" type="presOf" srcId="{FC985DBA-372C-4C46-80B4-AFADC9A7FF39}" destId="{4A09AB38-EBAE-47B2-A381-4BD08F4B32DE}" srcOrd="0" destOrd="9" presId="urn:microsoft.com/office/officeart/2005/8/layout/vList5"/>
    <dgm:cxn modelId="{06DF5B1E-64A6-43C8-9807-B0592B515936}" srcId="{A40F9812-BBD2-43B8-9F48-C0E0EEC2FBCD}" destId="{EADF4CA8-5A0C-4D6D-93D5-A0C198FAC8D8}" srcOrd="2" destOrd="0" parTransId="{A93644D6-07F2-4AFA-822D-50D978F8E2BA}" sibTransId="{C2C7002E-B29D-4AE8-AE74-807BF0D6FE05}"/>
    <dgm:cxn modelId="{A951F2B7-A21A-4D18-B5CE-A11233A842B9}" type="presOf" srcId="{0D51E7AC-61AC-4DD4-8574-DA6CA310BA76}" destId="{4A09AB38-EBAE-47B2-A381-4BD08F4B32DE}" srcOrd="0" destOrd="1" presId="urn:microsoft.com/office/officeart/2005/8/layout/vList5"/>
    <dgm:cxn modelId="{EA07E7A1-678D-4493-8514-8DB73EA2223E}" srcId="{A40F9812-BBD2-43B8-9F48-C0E0EEC2FBCD}" destId="{BBD57599-AB7D-4BC0-890A-BB1BF4C9C0F1}" srcOrd="10" destOrd="0" parTransId="{F35DE8FF-3FE6-4F6E-B2DF-789515E5E04F}" sibTransId="{38482A70-BA57-45E4-925D-3231D5794350}"/>
    <dgm:cxn modelId="{1AF75C65-10B2-4E5F-B84B-6FDBB3FFA128}" type="presOf" srcId="{71BB3A77-DA5B-4B31-B888-B1EEC165D749}" destId="{4A09AB38-EBAE-47B2-A381-4BD08F4B32DE}" srcOrd="0" destOrd="6" presId="urn:microsoft.com/office/officeart/2005/8/layout/vList5"/>
    <dgm:cxn modelId="{EC2CC0D6-BCDA-4146-B86E-0937FC684EB2}" type="presOf" srcId="{79070435-2A93-471B-883B-32D8C6BC2C29}" destId="{4A09AB38-EBAE-47B2-A381-4BD08F4B32DE}" srcOrd="0" destOrd="0" presId="urn:microsoft.com/office/officeart/2005/8/layout/vList5"/>
    <dgm:cxn modelId="{055B6D77-492A-430A-95F6-9707E3EC85F3}" type="presOf" srcId="{5A49DABC-3CAA-4CF1-A499-F422D94EB900}" destId="{4A09AB38-EBAE-47B2-A381-4BD08F4B32DE}" srcOrd="0" destOrd="8" presId="urn:microsoft.com/office/officeart/2005/8/layout/vList5"/>
    <dgm:cxn modelId="{A071C6F6-4541-4933-B3B1-01F46EEA705C}" type="presOf" srcId="{BBD57599-AB7D-4BC0-890A-BB1BF4C9C0F1}" destId="{4A09AB38-EBAE-47B2-A381-4BD08F4B32DE}" srcOrd="0" destOrd="10" presId="urn:microsoft.com/office/officeart/2005/8/layout/vList5"/>
    <dgm:cxn modelId="{C9952369-F435-413F-93B1-31840F8DF5AB}" type="presOf" srcId="{B5AE6F3C-E7D0-4D1C-ACB8-1CA0C72B8BAE}" destId="{4A09AB38-EBAE-47B2-A381-4BD08F4B32DE}" srcOrd="0" destOrd="3" presId="urn:microsoft.com/office/officeart/2005/8/layout/vList5"/>
    <dgm:cxn modelId="{3BF3A5E7-736D-48E7-BAF4-F9F3BF24DE90}" srcId="{A40F9812-BBD2-43B8-9F48-C0E0EEC2FBCD}" destId="{71BB3A77-DA5B-4B31-B888-B1EEC165D749}" srcOrd="6" destOrd="0" parTransId="{378A97DF-6362-4104-8572-9416DD08954C}" sibTransId="{6FF449AB-6E87-4D6C-B460-204EB9F0DE52}"/>
    <dgm:cxn modelId="{CF45C066-4675-4BEC-A68E-462FD65A23E4}" srcId="{A40F9812-BBD2-43B8-9F48-C0E0EEC2FBCD}" destId="{F04F6A16-CAD1-4ED7-91EE-6C95A973FFB5}" srcOrd="4" destOrd="0" parTransId="{173D7A43-5BB2-4C1A-B205-1FDC53DE62B4}" sibTransId="{3FF25DE2-42D4-4A8A-BDA9-97DBCCADFE4D}"/>
    <dgm:cxn modelId="{598E1725-951D-42B5-8E43-7EA02F024BAA}" type="presOf" srcId="{F04F6A16-CAD1-4ED7-91EE-6C95A973FFB5}" destId="{4A09AB38-EBAE-47B2-A381-4BD08F4B32DE}" srcOrd="0" destOrd="4" presId="urn:microsoft.com/office/officeart/2005/8/layout/vList5"/>
    <dgm:cxn modelId="{12A8A782-AAEF-4BD0-B9AC-D3B1C5EDE499}" type="presOf" srcId="{A40F9812-BBD2-43B8-9F48-C0E0EEC2FBCD}" destId="{8772500B-2C1D-4519-832B-17102AA5A9B3}" srcOrd="0" destOrd="0" presId="urn:microsoft.com/office/officeart/2005/8/layout/vList5"/>
    <dgm:cxn modelId="{4DBE9AE8-0341-4132-AE56-401416F047E0}" srcId="{A40F9812-BBD2-43B8-9F48-C0E0EEC2FBCD}" destId="{B5AE6F3C-E7D0-4D1C-ACB8-1CA0C72B8BAE}" srcOrd="3" destOrd="0" parTransId="{EB3A8275-175F-4DCE-A0B0-49A453E69136}" sibTransId="{E10CE7BC-6EA8-4616-AC10-F97ED58178CA}"/>
    <dgm:cxn modelId="{B96CA7F8-09F2-4499-8227-FDE51FD3DB2F}" srcId="{2470568C-087B-432B-9027-9050BE2CFBD3}" destId="{A40F9812-BBD2-43B8-9F48-C0E0EEC2FBCD}" srcOrd="0" destOrd="0" parTransId="{93FA1CA2-A620-4EC2-AFF4-BA9A23A224B5}" sibTransId="{3252770A-5813-41EA-9AE9-3310511ED032}"/>
    <dgm:cxn modelId="{E2BACD01-3C43-4AE2-8E0F-030D47FE9866}" srcId="{A40F9812-BBD2-43B8-9F48-C0E0EEC2FBCD}" destId="{79070435-2A93-471B-883B-32D8C6BC2C29}" srcOrd="0" destOrd="0" parTransId="{A047605F-F7C8-4F25-BB07-93D006C71E40}" sibTransId="{35709E16-CFDC-4AF2-8839-19BB9144E5DB}"/>
    <dgm:cxn modelId="{AE84DF36-C8A3-4C9F-B591-F93BDC84AE46}" srcId="{A40F9812-BBD2-43B8-9F48-C0E0EEC2FBCD}" destId="{5A49DABC-3CAA-4CF1-A499-F422D94EB900}" srcOrd="8" destOrd="0" parTransId="{03FA12A1-CEE6-456F-A713-57AD53872FD2}" sibTransId="{1DA175E8-D054-4873-85D5-10FE9E906223}"/>
    <dgm:cxn modelId="{1ADF817F-B177-4A2C-A61F-D176CF486B3B}" type="presOf" srcId="{BA55E5A7-5271-47C8-A340-2A74D1263BDA}" destId="{4A09AB38-EBAE-47B2-A381-4BD08F4B32DE}" srcOrd="0" destOrd="5" presId="urn:microsoft.com/office/officeart/2005/8/layout/vList5"/>
    <dgm:cxn modelId="{5E53CE5F-CBAD-45F7-BD14-246633525235}" type="presOf" srcId="{2470568C-087B-432B-9027-9050BE2CFBD3}" destId="{32B6D78E-E7DF-49E8-8700-69F12A55D91D}" srcOrd="0" destOrd="0" presId="urn:microsoft.com/office/officeart/2005/8/layout/vList5"/>
    <dgm:cxn modelId="{093A1609-4EB0-4F67-8ADA-6DC4BDA2D32A}" srcId="{A40F9812-BBD2-43B8-9F48-C0E0EEC2FBCD}" destId="{FC985DBA-372C-4C46-80B4-AFADC9A7FF39}" srcOrd="9" destOrd="0" parTransId="{0A50474D-FE1A-487E-A376-6723664B4544}" sibTransId="{546F92C4-D043-45D7-A662-620CFBEEA594}"/>
    <dgm:cxn modelId="{A79D3147-3158-412D-AA11-7E9848007573}" srcId="{A40F9812-BBD2-43B8-9F48-C0E0EEC2FBCD}" destId="{0D51E7AC-61AC-4DD4-8574-DA6CA310BA76}" srcOrd="1" destOrd="0" parTransId="{794AEE58-7E74-442C-8A37-81D7639358EE}" sibTransId="{44C74CD4-89DB-4393-AC04-FB3767D156DA}"/>
    <dgm:cxn modelId="{0787FDBF-3CC6-4437-8B95-5C0958B75FA2}" srcId="{A40F9812-BBD2-43B8-9F48-C0E0EEC2FBCD}" destId="{CA8E134D-9666-44FA-950D-C9F4FD2FCE03}" srcOrd="7" destOrd="0" parTransId="{D97B9DAA-BCDC-407A-85D8-FC050150F2BD}" sibTransId="{96420DE2-CD88-473D-BD06-D726402ABEA0}"/>
    <dgm:cxn modelId="{E5BC81D9-8F84-46ED-9BFB-67A78AA9EDD2}" srcId="{A40F9812-BBD2-43B8-9F48-C0E0EEC2FBCD}" destId="{BA55E5A7-5271-47C8-A340-2A74D1263BDA}" srcOrd="5" destOrd="0" parTransId="{C5CAA60D-58EF-4341-9D16-DF2BDE1DE353}" sibTransId="{95682DA6-20A5-4D9E-AFCA-E517400AB53E}"/>
    <dgm:cxn modelId="{EB655892-7E66-436A-8B20-9ABDED155AF6}" type="presOf" srcId="{CA8E134D-9666-44FA-950D-C9F4FD2FCE03}" destId="{4A09AB38-EBAE-47B2-A381-4BD08F4B32DE}" srcOrd="0" destOrd="7" presId="urn:microsoft.com/office/officeart/2005/8/layout/vList5"/>
    <dgm:cxn modelId="{1D98AD9A-CC3A-4A8B-8ADF-6098E3AC493C}" type="presParOf" srcId="{32B6D78E-E7DF-49E8-8700-69F12A55D91D}" destId="{F465C217-1F31-494D-952C-26ABE5F26723}" srcOrd="0" destOrd="0" presId="urn:microsoft.com/office/officeart/2005/8/layout/vList5"/>
    <dgm:cxn modelId="{FB42B85E-DE2F-441A-92CE-B50AD54848DC}" type="presParOf" srcId="{F465C217-1F31-494D-952C-26ABE5F26723}" destId="{8772500B-2C1D-4519-832B-17102AA5A9B3}" srcOrd="0" destOrd="0" presId="urn:microsoft.com/office/officeart/2005/8/layout/vList5"/>
    <dgm:cxn modelId="{FBAA6C44-0716-4015-85BD-5ACCB6417F35}" type="presParOf" srcId="{F465C217-1F31-494D-952C-26ABE5F26723}" destId="{4A09AB38-EBAE-47B2-A381-4BD08F4B32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2C2B9-55BA-4170-A017-36D663498CD8}">
      <dsp:nvSpPr>
        <dsp:cNvPr id="0" name=""/>
        <dsp:cNvSpPr/>
      </dsp:nvSpPr>
      <dsp:spPr>
        <a:xfrm>
          <a:off x="508657" y="139444"/>
          <a:ext cx="4820384" cy="46044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CEC</a:t>
          </a:r>
          <a:endParaRPr lang="en-US" sz="5400" kern="1200" dirty="0"/>
        </a:p>
      </dsp:txBody>
      <dsp:txXfrm>
        <a:off x="1181774" y="682404"/>
        <a:ext cx="2779320" cy="3518494"/>
      </dsp:txXfrm>
    </dsp:sp>
    <dsp:sp modelId="{B7694BD8-541C-445C-A5C1-7987B980C85D}">
      <dsp:nvSpPr>
        <dsp:cNvPr id="0" name=""/>
        <dsp:cNvSpPr/>
      </dsp:nvSpPr>
      <dsp:spPr>
        <a:xfrm>
          <a:off x="3071631" y="81213"/>
          <a:ext cx="4821900" cy="460262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 </a:t>
          </a:r>
          <a:r>
            <a:rPr lang="en-US" sz="5400" kern="1200" dirty="0" smtClean="0"/>
            <a:t>REC</a:t>
          </a:r>
          <a:endParaRPr lang="en-US" sz="6500" kern="1200" dirty="0"/>
        </a:p>
      </dsp:txBody>
      <dsp:txXfrm>
        <a:off x="4440009" y="623961"/>
        <a:ext cx="2780195" cy="3517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C91B8-4544-4208-93F2-14D1433C0E99}">
      <dsp:nvSpPr>
        <dsp:cNvPr id="0" name=""/>
        <dsp:cNvSpPr/>
      </dsp:nvSpPr>
      <dsp:spPr>
        <a:xfrm>
          <a:off x="1055943" y="4248"/>
          <a:ext cx="1282158" cy="641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EC Square Sans Cond Pro" panose="020B0506040000020004" pitchFamily="34" charset="0"/>
            </a:rPr>
            <a:t>CEC</a:t>
          </a:r>
          <a:endParaRPr lang="en-US" sz="4000" kern="1200" dirty="0">
            <a:latin typeface="EC Square Sans Cond Pro" panose="020B0506040000020004" pitchFamily="34" charset="0"/>
          </a:endParaRPr>
        </a:p>
      </dsp:txBody>
      <dsp:txXfrm>
        <a:off x="1074720" y="23025"/>
        <a:ext cx="1244604" cy="603525"/>
      </dsp:txXfrm>
    </dsp:sp>
    <dsp:sp modelId="{48566ABB-DF9F-4366-938C-FA9ECF5626B3}">
      <dsp:nvSpPr>
        <dsp:cNvPr id="0" name=""/>
        <dsp:cNvSpPr/>
      </dsp:nvSpPr>
      <dsp:spPr>
        <a:xfrm>
          <a:off x="1184159" y="645328"/>
          <a:ext cx="128215" cy="515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700"/>
              </a:lnTo>
              <a:lnTo>
                <a:pt x="128215" y="5157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1A583-C6BB-43CD-A370-A4D11D12B509}">
      <dsp:nvSpPr>
        <dsp:cNvPr id="0" name=""/>
        <dsp:cNvSpPr/>
      </dsp:nvSpPr>
      <dsp:spPr>
        <a:xfrm>
          <a:off x="1312375" y="805597"/>
          <a:ext cx="2584473" cy="71086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effectLst/>
              <a:latin typeface="EC Square Sans Cond Pro" panose="020B0506040000020004" pitchFamily="34" charset="0"/>
            </a:rPr>
            <a:t>Electricity (technology-neutral)</a:t>
          </a:r>
        </a:p>
      </dsp:txBody>
      <dsp:txXfrm>
        <a:off x="1333195" y="826417"/>
        <a:ext cx="2542833" cy="669220"/>
      </dsp:txXfrm>
    </dsp:sp>
    <dsp:sp modelId="{62043ED8-CC29-4855-A776-343B6EC5C50B}">
      <dsp:nvSpPr>
        <dsp:cNvPr id="0" name=""/>
        <dsp:cNvSpPr/>
      </dsp:nvSpPr>
      <dsp:spPr>
        <a:xfrm>
          <a:off x="1184159" y="645328"/>
          <a:ext cx="128215" cy="134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19"/>
              </a:lnTo>
              <a:lnTo>
                <a:pt x="128215" y="13465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E8CA8-C82D-436A-893F-3FD8E50435F2}">
      <dsp:nvSpPr>
        <dsp:cNvPr id="0" name=""/>
        <dsp:cNvSpPr/>
      </dsp:nvSpPr>
      <dsp:spPr>
        <a:xfrm>
          <a:off x="1312375" y="1676728"/>
          <a:ext cx="2639882" cy="63023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effectLst/>
              <a:latin typeface="EC Square Sans Cond Pro" panose="020B0506040000020004" pitchFamily="34" charset="0"/>
              <a:ea typeface="+mn-ea"/>
              <a:cs typeface="+mn-cs"/>
            </a:rPr>
            <a:t>Any entity may participate</a:t>
          </a:r>
          <a:endParaRPr lang="en-US" sz="1600" kern="1200" dirty="0">
            <a:latin typeface="EC Square Sans Cond Pro" panose="020B0506040000020004" pitchFamily="34" charset="0"/>
          </a:endParaRPr>
        </a:p>
      </dsp:txBody>
      <dsp:txXfrm>
        <a:off x="1330834" y="1695187"/>
        <a:ext cx="2602964" cy="593320"/>
      </dsp:txXfrm>
    </dsp:sp>
    <dsp:sp modelId="{8C584951-4952-4094-9D15-FBAC44FB131C}">
      <dsp:nvSpPr>
        <dsp:cNvPr id="0" name=""/>
        <dsp:cNvSpPr/>
      </dsp:nvSpPr>
      <dsp:spPr>
        <a:xfrm>
          <a:off x="1184159" y="645328"/>
          <a:ext cx="128215" cy="2225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5343"/>
              </a:lnTo>
              <a:lnTo>
                <a:pt x="128215" y="2225343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8D184729-66FD-483D-A2B1-F4DE4647044E}">
      <dsp:nvSpPr>
        <dsp:cNvPr id="0" name=""/>
        <dsp:cNvSpPr/>
      </dsp:nvSpPr>
      <dsp:spPr>
        <a:xfrm>
          <a:off x="1312375" y="2467237"/>
          <a:ext cx="2624384" cy="80686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effectLst/>
              <a:latin typeface="EC Square Sans Cond Pro" panose="020B0506040000020004" pitchFamily="34" charset="0"/>
            </a:rPr>
            <a:t>Natural persons, local authorities, or small enterprises in effective control</a:t>
          </a:r>
          <a:endParaRPr lang="en-GB" sz="1600" kern="1200" baseline="0" dirty="0" smtClean="0">
            <a:effectLst/>
            <a:latin typeface="EC Square Sans Cond Pro" panose="020B0506040000020004" pitchFamily="34" charset="0"/>
          </a:endParaRPr>
        </a:p>
      </dsp:txBody>
      <dsp:txXfrm>
        <a:off x="1336007" y="2490869"/>
        <a:ext cx="2577120" cy="759604"/>
      </dsp:txXfrm>
    </dsp:sp>
    <dsp:sp modelId="{A3C4667F-5432-411C-90A1-1F8F02BA839C}">
      <dsp:nvSpPr>
        <dsp:cNvPr id="0" name=""/>
        <dsp:cNvSpPr/>
      </dsp:nvSpPr>
      <dsp:spPr>
        <a:xfrm>
          <a:off x="1184159" y="645328"/>
          <a:ext cx="128215" cy="3303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3337"/>
              </a:lnTo>
              <a:lnTo>
                <a:pt x="128215" y="33033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4B13A-363E-49E2-A564-75370ED36D34}">
      <dsp:nvSpPr>
        <dsp:cNvPr id="0" name=""/>
        <dsp:cNvSpPr/>
      </dsp:nvSpPr>
      <dsp:spPr>
        <a:xfrm>
          <a:off x="1312375" y="3434376"/>
          <a:ext cx="2639882" cy="102857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effectLst/>
              <a:latin typeface="EC Square Sans Cond Pro" panose="020B0506040000020004" pitchFamily="34" charset="0"/>
            </a:rPr>
            <a:t>No decision-making power for large energy companies</a:t>
          </a:r>
        </a:p>
      </dsp:txBody>
      <dsp:txXfrm>
        <a:off x="1342501" y="3464502"/>
        <a:ext cx="2579630" cy="968327"/>
      </dsp:txXfrm>
    </dsp:sp>
    <dsp:sp modelId="{BE7EF254-6E90-4D52-A699-D433D770FC9B}">
      <dsp:nvSpPr>
        <dsp:cNvPr id="0" name=""/>
        <dsp:cNvSpPr/>
      </dsp:nvSpPr>
      <dsp:spPr>
        <a:xfrm>
          <a:off x="4016366" y="4248"/>
          <a:ext cx="1282158" cy="641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EC Square Sans Cond Pro" panose="020B0506040000020004" pitchFamily="34" charset="0"/>
            </a:rPr>
            <a:t>REC</a:t>
          </a:r>
          <a:endParaRPr lang="en-US" sz="4000" kern="1200" dirty="0">
            <a:latin typeface="EC Square Sans Cond Pro" panose="020B0506040000020004" pitchFamily="34" charset="0"/>
          </a:endParaRPr>
        </a:p>
      </dsp:txBody>
      <dsp:txXfrm>
        <a:off x="4035143" y="23025"/>
        <a:ext cx="1244604" cy="603525"/>
      </dsp:txXfrm>
    </dsp:sp>
    <dsp:sp modelId="{7050276D-804E-4497-A760-EA7051D16299}">
      <dsp:nvSpPr>
        <dsp:cNvPr id="0" name=""/>
        <dsp:cNvSpPr/>
      </dsp:nvSpPr>
      <dsp:spPr>
        <a:xfrm>
          <a:off x="4144582" y="645328"/>
          <a:ext cx="102388" cy="439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434"/>
              </a:lnTo>
              <a:lnTo>
                <a:pt x="102388" y="4394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5547F-C931-4A5F-B09C-C0375EBC338C}">
      <dsp:nvSpPr>
        <dsp:cNvPr id="0" name=""/>
        <dsp:cNvSpPr/>
      </dsp:nvSpPr>
      <dsp:spPr>
        <a:xfrm>
          <a:off x="4246970" y="865859"/>
          <a:ext cx="2937169" cy="43780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baseline="0" dirty="0" smtClean="0">
              <a:effectLst/>
              <a:latin typeface="EC Square Sans Cond Pro" panose="020B0506040000020004" pitchFamily="34" charset="0"/>
              <a:ea typeface="+mn-ea"/>
              <a:cs typeface="+mn-cs"/>
            </a:rPr>
            <a:t>Open to low-income and vulnerable households</a:t>
          </a:r>
          <a:endParaRPr lang="en-US" sz="1600" kern="1200" baseline="0" dirty="0">
            <a:effectLst/>
            <a:latin typeface="EC Square Sans Cond Pro" panose="020B0506040000020004" pitchFamily="34" charset="0"/>
            <a:ea typeface="+mn-ea"/>
            <a:cs typeface="+mn-cs"/>
          </a:endParaRPr>
        </a:p>
      </dsp:txBody>
      <dsp:txXfrm>
        <a:off x="4259793" y="878682"/>
        <a:ext cx="2911523" cy="412159"/>
      </dsp:txXfrm>
    </dsp:sp>
    <dsp:sp modelId="{38BDC861-CB4B-40C5-B2D0-67E3B3719BB9}">
      <dsp:nvSpPr>
        <dsp:cNvPr id="0" name=""/>
        <dsp:cNvSpPr/>
      </dsp:nvSpPr>
      <dsp:spPr>
        <a:xfrm>
          <a:off x="4144582" y="645328"/>
          <a:ext cx="128215" cy="1067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342"/>
              </a:lnTo>
              <a:lnTo>
                <a:pt x="128215" y="10673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D4BD4-F448-4B49-9EB9-1E95AAEB408D}">
      <dsp:nvSpPr>
        <dsp:cNvPr id="0" name=""/>
        <dsp:cNvSpPr/>
      </dsp:nvSpPr>
      <dsp:spPr>
        <a:xfrm>
          <a:off x="4272797" y="1403673"/>
          <a:ext cx="2943610" cy="61799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effectLst/>
              <a:latin typeface="EC Square Sans Cond Pro" panose="020B0506040000020004" pitchFamily="34" charset="0"/>
              <a:ea typeface="+mn-ea"/>
              <a:cs typeface="+mn-cs"/>
            </a:rPr>
            <a:t>RE</a:t>
          </a:r>
          <a:r>
            <a:rPr lang="en-GB" sz="1600" kern="1200" baseline="0" dirty="0" smtClean="0">
              <a:effectLst/>
              <a:latin typeface="EC Square Sans Cond Pro" panose="020B0506040000020004" pitchFamily="34" charset="0"/>
              <a:ea typeface="+mn-ea"/>
              <a:cs typeface="+mn-cs"/>
            </a:rPr>
            <a:t> based heating and electricity</a:t>
          </a:r>
          <a:endParaRPr lang="en-US" sz="1600" kern="1200" dirty="0">
            <a:latin typeface="EC Square Sans Cond Pro" panose="020B0506040000020004" pitchFamily="34" charset="0"/>
          </a:endParaRPr>
        </a:p>
      </dsp:txBody>
      <dsp:txXfrm>
        <a:off x="4290897" y="1421773"/>
        <a:ext cx="2907410" cy="581794"/>
      </dsp:txXfrm>
    </dsp:sp>
    <dsp:sp modelId="{58FCB1DF-0E3B-4DAC-9DB0-48E7E04C2108}">
      <dsp:nvSpPr>
        <dsp:cNvPr id="0" name=""/>
        <dsp:cNvSpPr/>
      </dsp:nvSpPr>
      <dsp:spPr>
        <a:xfrm>
          <a:off x="4144582" y="645328"/>
          <a:ext cx="93946" cy="1916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468"/>
              </a:lnTo>
              <a:lnTo>
                <a:pt x="93946" y="191646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4FD19-1C4E-457C-8BC8-F0527DBBCA71}">
      <dsp:nvSpPr>
        <dsp:cNvPr id="0" name=""/>
        <dsp:cNvSpPr/>
      </dsp:nvSpPr>
      <dsp:spPr>
        <a:xfrm>
          <a:off x="4238528" y="2181937"/>
          <a:ext cx="4237237" cy="75971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/>
              <a:latin typeface="EC Square Sans Cond Pro" panose="020B0506040000020004" pitchFamily="34" charset="0"/>
              <a:ea typeface="+mn-ea"/>
              <a:cs typeface="+mn-cs"/>
            </a:rPr>
            <a:t>Limited to natural persons, local authorities or SMEs (participation ≠ primary activity)</a:t>
          </a:r>
        </a:p>
      </dsp:txBody>
      <dsp:txXfrm>
        <a:off x="4260779" y="2204188"/>
        <a:ext cx="4192735" cy="715215"/>
      </dsp:txXfrm>
    </dsp:sp>
    <dsp:sp modelId="{78C9A471-A5A8-431B-B48D-7D1D8896D14F}">
      <dsp:nvSpPr>
        <dsp:cNvPr id="0" name=""/>
        <dsp:cNvSpPr/>
      </dsp:nvSpPr>
      <dsp:spPr>
        <a:xfrm>
          <a:off x="4144582" y="645328"/>
          <a:ext cx="128215" cy="3018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137"/>
              </a:lnTo>
              <a:lnTo>
                <a:pt x="128215" y="30181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69C11-EE3F-4E8B-9F32-1E40B6254563}">
      <dsp:nvSpPr>
        <dsp:cNvPr id="0" name=""/>
        <dsp:cNvSpPr/>
      </dsp:nvSpPr>
      <dsp:spPr>
        <a:xfrm>
          <a:off x="4272797" y="3101925"/>
          <a:ext cx="4156307" cy="112308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effectLst/>
              <a:latin typeface="EC Square Sans Cond Pro" panose="020B0506040000020004" pitchFamily="34" charset="0"/>
            </a:rPr>
            <a:t>Participants located in the </a:t>
          </a:r>
          <a:r>
            <a:rPr lang="en-US" sz="1600" b="1" kern="1200" baseline="0" dirty="0" smtClean="0">
              <a:effectLst/>
              <a:latin typeface="EC Square Sans Cond Pro" panose="020B0506040000020004" pitchFamily="34" charset="0"/>
            </a:rPr>
            <a:t>proximity</a:t>
          </a:r>
          <a:r>
            <a:rPr lang="en-US" sz="1600" kern="1200" baseline="0" dirty="0" smtClean="0">
              <a:effectLst/>
              <a:latin typeface="EC Square Sans Cond Pro" panose="020B0506040000020004" pitchFamily="34" charset="0"/>
            </a:rPr>
            <a:t> of the renewable energy projects that are owned and developed by REC</a:t>
          </a:r>
          <a:endParaRPr lang="en-GB" sz="1600" kern="1200" baseline="0" dirty="0" smtClean="0">
            <a:effectLst/>
            <a:latin typeface="EC Square Sans Cond Pro" panose="020B0506040000020004" pitchFamily="34" charset="0"/>
          </a:endParaRPr>
        </a:p>
      </dsp:txBody>
      <dsp:txXfrm>
        <a:off x="4305691" y="3134819"/>
        <a:ext cx="4090519" cy="1057293"/>
      </dsp:txXfrm>
    </dsp:sp>
    <dsp:sp modelId="{937C482A-A0BE-4665-A608-D9E60CEFFA4D}">
      <dsp:nvSpPr>
        <dsp:cNvPr id="0" name=""/>
        <dsp:cNvSpPr/>
      </dsp:nvSpPr>
      <dsp:spPr>
        <a:xfrm>
          <a:off x="4144582" y="645328"/>
          <a:ext cx="117897" cy="4183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3424"/>
              </a:lnTo>
              <a:lnTo>
                <a:pt x="117897" y="4183424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F60695EE-C6B9-42CC-855C-6319FF8C13EB}">
      <dsp:nvSpPr>
        <dsp:cNvPr id="0" name=""/>
        <dsp:cNvSpPr/>
      </dsp:nvSpPr>
      <dsp:spPr>
        <a:xfrm>
          <a:off x="4262479" y="4386763"/>
          <a:ext cx="1202839" cy="88397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baseline="0" dirty="0" smtClean="0">
              <a:effectLst/>
              <a:latin typeface="EC Square Sans Cond Pro" panose="020B05060400000200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“Autonomous”</a:t>
          </a:r>
          <a:endParaRPr lang="en-US" sz="1600" kern="1200" baseline="0" dirty="0">
            <a:effectLst/>
            <a:latin typeface="EC Square Sans Cond Pro" panose="020B05060400000200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8370" y="4412654"/>
        <a:ext cx="1151057" cy="832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49E4C-195D-4810-9F41-B850A96C46F2}">
      <dsp:nvSpPr>
        <dsp:cNvPr id="0" name=""/>
        <dsp:cNvSpPr/>
      </dsp:nvSpPr>
      <dsp:spPr>
        <a:xfrm>
          <a:off x="0" y="0"/>
          <a:ext cx="4740812" cy="4740812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A7AB9-13B1-4633-9616-1A5C0105D69C}">
      <dsp:nvSpPr>
        <dsp:cNvPr id="0" name=""/>
        <dsp:cNvSpPr/>
      </dsp:nvSpPr>
      <dsp:spPr>
        <a:xfrm>
          <a:off x="3403642" y="117552"/>
          <a:ext cx="4495148" cy="192881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>
              <a:latin typeface="EC Square Sans Cond Pro" panose="020B0506040000020004" pitchFamily="34" charset="0"/>
            </a:rPr>
            <a:t>Privileges: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>
              <a:latin typeface="EC Square Sans Cond Pro" panose="020B0506040000020004" pitchFamily="34" charset="0"/>
            </a:rPr>
            <a:t>Access to financial instruments and information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>
              <a:latin typeface="EC Square Sans Cond Pro" panose="020B0506040000020004" pitchFamily="34" charset="0"/>
            </a:rPr>
            <a:t>Customised support scheme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>
              <a:latin typeface="EC Square Sans Cond Pro" panose="020B0506040000020004" pitchFamily="34" charset="0"/>
            </a:rPr>
            <a:t>Removal unjustified barriers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>
              <a:latin typeface="EC Square Sans Cond Pro" panose="020B0506040000020004" pitchFamily="34" charset="0"/>
            </a:rPr>
            <a:t>Regulatory</a:t>
          </a:r>
          <a:r>
            <a:rPr lang="fr-BE" sz="1500" kern="1200" dirty="0">
              <a:latin typeface="EC Square Sans Cond Pro" panose="020B0506040000020004" pitchFamily="34" charset="0"/>
            </a:rPr>
            <a:t> and capacity-building support to public authorities</a:t>
          </a:r>
          <a:endParaRPr lang="en-US" sz="1500" kern="1200" dirty="0">
            <a:latin typeface="EC Square Sans Cond Pro" panose="020B0506040000020004" pitchFamily="34" charset="0"/>
          </a:endParaRPr>
        </a:p>
      </dsp:txBody>
      <dsp:txXfrm>
        <a:off x="3497799" y="211709"/>
        <a:ext cx="4306834" cy="1740503"/>
      </dsp:txXfrm>
    </dsp:sp>
    <dsp:sp modelId="{7F37CB9B-D7C1-4416-9608-1025F01B38C6}">
      <dsp:nvSpPr>
        <dsp:cNvPr id="0" name=""/>
        <dsp:cNvSpPr/>
      </dsp:nvSpPr>
      <dsp:spPr>
        <a:xfrm>
          <a:off x="4458310" y="2694968"/>
          <a:ext cx="4332598" cy="151406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>
              <a:latin typeface="EC Square Sans Cond Pro" panose="020B0506040000020004" pitchFamily="34" charset="0"/>
            </a:rPr>
            <a:t>Rights and responsibilities: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>
              <a:latin typeface="EC Square Sans Cond Pro" panose="020B0506040000020004" pitchFamily="34" charset="0"/>
            </a:rPr>
            <a:t> facilitating market integration (procedures, tariffs and activities)</a:t>
          </a:r>
          <a:endParaRPr lang="en-US" sz="1500" kern="1200" dirty="0">
            <a:latin typeface="EC Square Sans Cond Pro" panose="020B0506040000020004" pitchFamily="34" charset="0"/>
          </a:endParaRPr>
        </a:p>
      </dsp:txBody>
      <dsp:txXfrm>
        <a:off x="4532221" y="2768879"/>
        <a:ext cx="4184776" cy="13662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1B639-FE51-467B-BD1E-69C8B10D272F}">
      <dsp:nvSpPr>
        <dsp:cNvPr id="0" name=""/>
        <dsp:cNvSpPr/>
      </dsp:nvSpPr>
      <dsp:spPr>
        <a:xfrm rot="10800000">
          <a:off x="2111216" y="2136"/>
          <a:ext cx="7660835" cy="72642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33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1" kern="1200" dirty="0">
              <a:latin typeface="EC Square Sans Cond Pro" panose="020B0506040000020004" pitchFamily="34" charset="0"/>
            </a:rPr>
            <a:t>EU Save Energy Communication </a:t>
          </a:r>
          <a:r>
            <a:rPr lang="en-IE" sz="1900" kern="1200" dirty="0">
              <a:latin typeface="EC Square Sans Cond Pro" panose="020B0506040000020004" pitchFamily="34" charset="0"/>
            </a:rPr>
            <a:t>with recommendations for how citizens and businesses can help save around 13bcm of gas imports in the short term</a:t>
          </a:r>
          <a:endParaRPr lang="en-US" sz="1900" kern="1200" dirty="0">
            <a:latin typeface="EC Square Sans Cond Pro" panose="020B0506040000020004" pitchFamily="34" charset="0"/>
          </a:endParaRPr>
        </a:p>
      </dsp:txBody>
      <dsp:txXfrm rot="10800000">
        <a:off x="2292823" y="2136"/>
        <a:ext cx="7479228" cy="726429"/>
      </dsp:txXfrm>
    </dsp:sp>
    <dsp:sp modelId="{AF5952FA-70C3-4818-BF7D-4A9AA45188F2}">
      <dsp:nvSpPr>
        <dsp:cNvPr id="0" name=""/>
        <dsp:cNvSpPr/>
      </dsp:nvSpPr>
      <dsp:spPr>
        <a:xfrm>
          <a:off x="1748001" y="2136"/>
          <a:ext cx="726429" cy="72642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A160D-B160-478E-A8E9-172AB349AC12}">
      <dsp:nvSpPr>
        <dsp:cNvPr id="0" name=""/>
        <dsp:cNvSpPr/>
      </dsp:nvSpPr>
      <dsp:spPr>
        <a:xfrm rot="10800000">
          <a:off x="2111216" y="939369"/>
          <a:ext cx="7660835" cy="72642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33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1" kern="1200" dirty="0">
              <a:latin typeface="EC Square Sans Cond Pro" panose="020B0506040000020004" pitchFamily="34" charset="0"/>
            </a:rPr>
            <a:t>EU Solar Strategy with measures to accelerate the roll out of solar energy </a:t>
          </a:r>
          <a:r>
            <a:rPr lang="en-IE" sz="1900" kern="1200" dirty="0">
              <a:latin typeface="EC Square Sans Cond Pro" panose="020B0506040000020004" pitchFamily="34" charset="0"/>
            </a:rPr>
            <a:t>to increase capacity to 600 GW by 2030</a:t>
          </a:r>
          <a:endParaRPr lang="en-US" sz="1900" kern="1200" dirty="0">
            <a:latin typeface="EC Square Sans Cond Pro" panose="020B0506040000020004" pitchFamily="34" charset="0"/>
          </a:endParaRPr>
        </a:p>
      </dsp:txBody>
      <dsp:txXfrm rot="10800000">
        <a:off x="2292823" y="939369"/>
        <a:ext cx="7479228" cy="726429"/>
      </dsp:txXfrm>
    </dsp:sp>
    <dsp:sp modelId="{AF0623CC-D64E-4EC5-BE6F-1FB4BB419A4F}">
      <dsp:nvSpPr>
        <dsp:cNvPr id="0" name=""/>
        <dsp:cNvSpPr/>
      </dsp:nvSpPr>
      <dsp:spPr>
        <a:xfrm>
          <a:off x="1748001" y="939369"/>
          <a:ext cx="726429" cy="7264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6BA43-70D3-46F3-90FE-68F5FEEBEC01}">
      <dsp:nvSpPr>
        <dsp:cNvPr id="0" name=""/>
        <dsp:cNvSpPr/>
      </dsp:nvSpPr>
      <dsp:spPr>
        <a:xfrm rot="10800000">
          <a:off x="2111216" y="1876603"/>
          <a:ext cx="7660835" cy="72642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33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1" kern="1200" dirty="0">
              <a:latin typeface="EC Square Sans Cond Pro" panose="020B0506040000020004" pitchFamily="34" charset="0"/>
            </a:rPr>
            <a:t>Electricity market design Communication </a:t>
          </a:r>
          <a:r>
            <a:rPr lang="en-IE" sz="1900" kern="1200" dirty="0">
              <a:latin typeface="EC Square Sans Cond Pro" panose="020B0506040000020004" pitchFamily="34" charset="0"/>
            </a:rPr>
            <a:t>to accelerate energy transition and ensure access to low-cost renewables</a:t>
          </a:r>
          <a:endParaRPr lang="en-US" sz="1900" kern="1200" dirty="0">
            <a:latin typeface="EC Square Sans Cond Pro" panose="020B0506040000020004" pitchFamily="34" charset="0"/>
          </a:endParaRPr>
        </a:p>
      </dsp:txBody>
      <dsp:txXfrm rot="10800000">
        <a:off x="2292823" y="1876603"/>
        <a:ext cx="7479228" cy="726429"/>
      </dsp:txXfrm>
    </dsp:sp>
    <dsp:sp modelId="{FEFA3229-EE5F-44BE-BE41-FE0993C09317}">
      <dsp:nvSpPr>
        <dsp:cNvPr id="0" name=""/>
        <dsp:cNvSpPr/>
      </dsp:nvSpPr>
      <dsp:spPr>
        <a:xfrm>
          <a:off x="1748001" y="1876603"/>
          <a:ext cx="726429" cy="72642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F94B4-9003-4110-A1DA-75563F7E075A}">
      <dsp:nvSpPr>
        <dsp:cNvPr id="0" name=""/>
        <dsp:cNvSpPr/>
      </dsp:nvSpPr>
      <dsp:spPr>
        <a:xfrm rot="10800000">
          <a:off x="2111216" y="2813836"/>
          <a:ext cx="7660835" cy="72642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33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1" kern="1200" dirty="0">
              <a:latin typeface="EC Square Sans Cond Pro" panose="020B0506040000020004" pitchFamily="34" charset="0"/>
            </a:rPr>
            <a:t>Biomethane Action Plan </a:t>
          </a:r>
          <a:r>
            <a:rPr lang="en-IE" sz="1900" kern="1200" dirty="0">
              <a:latin typeface="EC Square Sans Cond Pro" panose="020B0506040000020004" pitchFamily="34" charset="0"/>
            </a:rPr>
            <a:t>to save up to 35 bcm of natural gas by 2030</a:t>
          </a:r>
        </a:p>
      </dsp:txBody>
      <dsp:txXfrm rot="10800000">
        <a:off x="2292823" y="2813836"/>
        <a:ext cx="7479228" cy="726429"/>
      </dsp:txXfrm>
    </dsp:sp>
    <dsp:sp modelId="{16926B9C-F7E5-4208-B557-984D005EE031}">
      <dsp:nvSpPr>
        <dsp:cNvPr id="0" name=""/>
        <dsp:cNvSpPr/>
      </dsp:nvSpPr>
      <dsp:spPr>
        <a:xfrm>
          <a:off x="1748001" y="2813836"/>
          <a:ext cx="726429" cy="72642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0A300-5EC7-442D-910F-928380F3BFE9}">
      <dsp:nvSpPr>
        <dsp:cNvPr id="0" name=""/>
        <dsp:cNvSpPr/>
      </dsp:nvSpPr>
      <dsp:spPr>
        <a:xfrm rot="10800000">
          <a:off x="2111216" y="3751069"/>
          <a:ext cx="7660835" cy="72642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335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EC Square Sans Cond Pro" panose="020B0506040000020004" pitchFamily="34" charset="0"/>
              <a:sym typeface="Wingdings" panose="05000000000000000000" pitchFamily="2" charset="2"/>
            </a:rPr>
            <a:t>Permitting Recommendation </a:t>
          </a:r>
          <a:r>
            <a:rPr lang="en-US" sz="1900" kern="1200" dirty="0">
              <a:latin typeface="EC Square Sans Cond Pro" panose="020B0506040000020004" pitchFamily="34" charset="0"/>
              <a:sym typeface="Wingdings" panose="05000000000000000000" pitchFamily="2" charset="2"/>
            </a:rPr>
            <a:t>to simplify and ease permit granting, grid connection and production licensing procedures</a:t>
          </a:r>
          <a:endParaRPr lang="en-US" sz="1900" kern="1200" dirty="0">
            <a:latin typeface="EC Square Sans Cond Pro" panose="020B0506040000020004" pitchFamily="34" charset="0"/>
          </a:endParaRPr>
        </a:p>
      </dsp:txBody>
      <dsp:txXfrm rot="10800000">
        <a:off x="2292823" y="3751069"/>
        <a:ext cx="7479228" cy="726429"/>
      </dsp:txXfrm>
    </dsp:sp>
    <dsp:sp modelId="{42A68AF0-E0CE-4E0D-A244-7403BC6A0AD6}">
      <dsp:nvSpPr>
        <dsp:cNvPr id="0" name=""/>
        <dsp:cNvSpPr/>
      </dsp:nvSpPr>
      <dsp:spPr>
        <a:xfrm>
          <a:off x="1748001" y="3751069"/>
          <a:ext cx="726429" cy="72642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3FC1F-D0F8-44C6-814A-D29CAA44F266}">
      <dsp:nvSpPr>
        <dsp:cNvPr id="0" name=""/>
        <dsp:cNvSpPr/>
      </dsp:nvSpPr>
      <dsp:spPr>
        <a:xfrm rot="5400000">
          <a:off x="596240" y="1603357"/>
          <a:ext cx="1789864" cy="297829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BD413-7CD5-4F54-A1A8-F6978A0E8CD9}">
      <dsp:nvSpPr>
        <dsp:cNvPr id="0" name=""/>
        <dsp:cNvSpPr/>
      </dsp:nvSpPr>
      <dsp:spPr>
        <a:xfrm>
          <a:off x="297467" y="2493225"/>
          <a:ext cx="2688820" cy="2356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b="1" kern="1200" dirty="0">
              <a:latin typeface="EC Square Sans Cond Pro" panose="020B0506040000020004" pitchFamily="34" charset="0"/>
              <a:hlinkClick xmlns:r="http://schemas.openxmlformats.org/officeDocument/2006/relationships" r:id="rId1"/>
            </a:rPr>
            <a:t>Energy communities facility </a:t>
          </a:r>
          <a:r>
            <a:rPr lang="fr-BE" sz="2200" kern="1200" dirty="0">
              <a:latin typeface="EC Square Sans Cond Pro" panose="020B0506040000020004" pitchFamily="34" charset="0"/>
            </a:rPr>
            <a:t>by 2024</a:t>
          </a:r>
          <a:endParaRPr lang="en-US" sz="2200" kern="1200" dirty="0">
            <a:latin typeface="EC Square Sans Cond Pro" panose="020B0506040000020004" pitchFamily="34" charset="0"/>
          </a:endParaRPr>
        </a:p>
      </dsp:txBody>
      <dsp:txXfrm>
        <a:off x="297467" y="2493225"/>
        <a:ext cx="2688820" cy="2356908"/>
      </dsp:txXfrm>
    </dsp:sp>
    <dsp:sp modelId="{7E598770-FD8F-4079-8CA9-E2B6CB80F360}">
      <dsp:nvSpPr>
        <dsp:cNvPr id="0" name=""/>
        <dsp:cNvSpPr/>
      </dsp:nvSpPr>
      <dsp:spPr>
        <a:xfrm>
          <a:off x="2478962" y="1384092"/>
          <a:ext cx="507324" cy="50732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5EF29-C5BD-46FC-B203-D2696500C712}">
      <dsp:nvSpPr>
        <dsp:cNvPr id="0" name=""/>
        <dsp:cNvSpPr/>
      </dsp:nvSpPr>
      <dsp:spPr>
        <a:xfrm rot="5400000">
          <a:off x="3887881" y="788837"/>
          <a:ext cx="1789864" cy="297829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523D8-1791-4ED5-956C-6ADEA5089F41}">
      <dsp:nvSpPr>
        <dsp:cNvPr id="0" name=""/>
        <dsp:cNvSpPr/>
      </dsp:nvSpPr>
      <dsp:spPr>
        <a:xfrm>
          <a:off x="3589108" y="1678705"/>
          <a:ext cx="2688820" cy="2356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EC Square Sans Cond Pro" panose="020B0506040000020004" pitchFamily="34" charset="0"/>
            </a:rPr>
            <a:t>At least one renewables-based energy community in every municipality </a:t>
          </a:r>
          <a:r>
            <a:rPr lang="en-US" sz="2200" kern="1200" dirty="0">
              <a:latin typeface="EC Square Sans Cond Pro" panose="020B0506040000020004" pitchFamily="34" charset="0"/>
            </a:rPr>
            <a:t>with a population higher than 10 000 by 2025 </a:t>
          </a:r>
        </a:p>
      </dsp:txBody>
      <dsp:txXfrm>
        <a:off x="3589108" y="1678705"/>
        <a:ext cx="2688820" cy="2356908"/>
      </dsp:txXfrm>
    </dsp:sp>
    <dsp:sp modelId="{D8E1A493-D4F8-4C09-8620-A3D685E93282}">
      <dsp:nvSpPr>
        <dsp:cNvPr id="0" name=""/>
        <dsp:cNvSpPr/>
      </dsp:nvSpPr>
      <dsp:spPr>
        <a:xfrm>
          <a:off x="5770603" y="569572"/>
          <a:ext cx="507324" cy="50732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2BA61-66E8-4C44-A1CA-6BE3285A9F82}">
      <dsp:nvSpPr>
        <dsp:cNvPr id="0" name=""/>
        <dsp:cNvSpPr/>
      </dsp:nvSpPr>
      <dsp:spPr>
        <a:xfrm rot="5400000">
          <a:off x="7179522" y="-25682"/>
          <a:ext cx="1789864" cy="297829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CDB94-7A41-40EC-9BA1-B6B4204E77AD}">
      <dsp:nvSpPr>
        <dsp:cNvPr id="0" name=""/>
        <dsp:cNvSpPr/>
      </dsp:nvSpPr>
      <dsp:spPr>
        <a:xfrm>
          <a:off x="6880749" y="864186"/>
          <a:ext cx="2688820" cy="2356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latin typeface="EC Square Sans Cond Pro" panose="020B0506040000020004" pitchFamily="34" charset="0"/>
            </a:rPr>
            <a:t>Mandatory installation of rooftop solar energy</a:t>
          </a:r>
          <a:r>
            <a:rPr lang="en-GB" sz="2200" kern="1200" dirty="0">
              <a:latin typeface="EC Square Sans Cond Pro" panose="020B0506040000020004" pitchFamily="34" charset="0"/>
            </a:rPr>
            <a:t> for all public buildings (&gt; 250m²) by 2027 and new residential buildings by 2029</a:t>
          </a:r>
          <a:endParaRPr lang="en-US" sz="2200" kern="1200" dirty="0">
            <a:latin typeface="EC Square Sans Cond Pro" panose="020B0506040000020004" pitchFamily="34" charset="0"/>
          </a:endParaRPr>
        </a:p>
      </dsp:txBody>
      <dsp:txXfrm>
        <a:off x="6880749" y="864186"/>
        <a:ext cx="2688820" cy="23569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9AB38-EBAE-47B2-A381-4BD08F4B32DE}">
      <dsp:nvSpPr>
        <dsp:cNvPr id="0" name=""/>
        <dsp:cNvSpPr/>
      </dsp:nvSpPr>
      <dsp:spPr>
        <a:xfrm rot="5400000">
          <a:off x="5751081" y="-1016177"/>
          <a:ext cx="3248125" cy="694131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solidFill>
              <a:srgbClr val="FF0000"/>
            </a:solidFill>
            <a:latin typeface="EC Square Sans Cond Pro" panose="020B0506040000020004" pitchFamily="34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solidFill>
              <a:srgbClr val="FF0000"/>
            </a:solidFill>
            <a:latin typeface="EC Square Sans Cond Pro" panose="020B0506040000020004" pitchFamily="34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000" kern="1200" dirty="0" smtClean="0">
              <a:latin typeface="EC Square Sans Cond Pro" panose="020B0506040000020004" pitchFamily="34" charset="0"/>
            </a:rPr>
            <a:t>Assess and </a:t>
          </a:r>
          <a:r>
            <a:rPr lang="fr-BE" sz="2000" kern="1200" dirty="0" smtClean="0">
              <a:solidFill>
                <a:srgbClr val="FF0000"/>
              </a:solidFill>
              <a:latin typeface="EC Square Sans Cond Pro" panose="020B0506040000020004" pitchFamily="34" charset="0"/>
            </a:rPr>
            <a:t>remove unjustified barriers</a:t>
          </a:r>
          <a:endParaRPr lang="en-US" sz="2000" kern="1200" dirty="0">
            <a:solidFill>
              <a:srgbClr val="FF0000"/>
            </a:solidFill>
            <a:latin typeface="EC Square Sans Cond Pro" panose="020B0506040000020004" pitchFamily="34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solidFill>
              <a:srgbClr val="FF0000"/>
            </a:solidFill>
            <a:latin typeface="EC Square Sans Cond Pro" panose="020B0506040000020004" pitchFamily="34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000" kern="1200" dirty="0" smtClean="0">
              <a:latin typeface="EC Square Sans Cond Pro" panose="020B0506040000020004" pitchFamily="34" charset="0"/>
            </a:rPr>
            <a:t>Simplify and ease </a:t>
          </a:r>
          <a:r>
            <a:rPr lang="fr-BE" sz="2000" kern="1200" dirty="0" smtClean="0">
              <a:solidFill>
                <a:srgbClr val="FF0000"/>
              </a:solidFill>
              <a:latin typeface="EC Square Sans Cond Pro" panose="020B0506040000020004" pitchFamily="34" charset="0"/>
            </a:rPr>
            <a:t>licensing and permitting </a:t>
          </a:r>
          <a:r>
            <a:rPr lang="fr-BE" sz="2000" kern="1200" dirty="0" smtClean="0">
              <a:latin typeface="EC Square Sans Cond Pro" panose="020B0506040000020004" pitchFamily="34" charset="0"/>
            </a:rPr>
            <a:t>procedures</a:t>
          </a:r>
          <a:endParaRPr lang="en-US" sz="2000" kern="1200" dirty="0">
            <a:latin typeface="EC Square Sans Cond Pro" panose="020B0506040000020004" pitchFamily="34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EC Square Sans Cond Pro" panose="020B0506040000020004" pitchFamily="34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000" kern="1200" dirty="0" smtClean="0">
              <a:latin typeface="EC Square Sans Cond Pro" panose="020B0506040000020004" pitchFamily="34" charset="0"/>
            </a:rPr>
            <a:t>Integrated </a:t>
          </a:r>
          <a:r>
            <a:rPr lang="fr-BE" sz="2000" kern="1200" dirty="0" smtClean="0">
              <a:solidFill>
                <a:srgbClr val="FF0000"/>
              </a:solidFill>
              <a:latin typeface="EC Square Sans Cond Pro" panose="020B0506040000020004" pitchFamily="34" charset="0"/>
            </a:rPr>
            <a:t>One-Stop-Shops </a:t>
          </a:r>
          <a:r>
            <a:rPr lang="fr-BE" sz="2000" kern="1200" dirty="0" smtClean="0">
              <a:latin typeface="EC Square Sans Cond Pro" panose="020B0506040000020004" pitchFamily="34" charset="0"/>
            </a:rPr>
            <a:t>to facilitate access to financing and information</a:t>
          </a:r>
          <a:endParaRPr lang="en-US" sz="2000" kern="1200" dirty="0">
            <a:latin typeface="EC Square Sans Cond Pro" panose="020B0506040000020004" pitchFamily="34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EC Square Sans Cond Pro" panose="020B0506040000020004" pitchFamily="34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000" kern="1200" dirty="0" smtClean="0">
              <a:latin typeface="EC Square Sans Cond Pro" panose="020B0506040000020004" pitchFamily="34" charset="0"/>
            </a:rPr>
            <a:t>Make use of flexibility provided by </a:t>
          </a:r>
          <a:r>
            <a:rPr lang="fr-BE" sz="2000" kern="1200" dirty="0" smtClean="0">
              <a:solidFill>
                <a:srgbClr val="FF0000"/>
              </a:solidFill>
              <a:latin typeface="EC Square Sans Cond Pro" panose="020B0506040000020004" pitchFamily="34" charset="0"/>
            </a:rPr>
            <a:t>State Aid</a:t>
          </a:r>
          <a:r>
            <a:rPr lang="fr-BE" sz="2000" kern="1200" dirty="0" smtClean="0">
              <a:latin typeface="EC Square Sans Cond Pro" panose="020B0506040000020004" pitchFamily="34" charset="0"/>
            </a:rPr>
            <a:t> Guidelines</a:t>
          </a:r>
          <a:endParaRPr lang="en-US" sz="2000" kern="1200" dirty="0">
            <a:latin typeface="EC Square Sans Cond Pro" panose="020B0506040000020004" pitchFamily="34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EC Square Sans Cond Pro" panose="020B0506040000020004" pitchFamily="34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EC Square Sans Cond Pro" panose="020B0506040000020004" pitchFamily="34" charset="0"/>
          </a:endParaRPr>
        </a:p>
      </dsp:txBody>
      <dsp:txXfrm rot="-5400000">
        <a:off x="3904488" y="988976"/>
        <a:ext cx="6782752" cy="2931005"/>
      </dsp:txXfrm>
    </dsp:sp>
    <dsp:sp modelId="{8772500B-2C1D-4519-832B-17102AA5A9B3}">
      <dsp:nvSpPr>
        <dsp:cNvPr id="0" name=""/>
        <dsp:cNvSpPr/>
      </dsp:nvSpPr>
      <dsp:spPr>
        <a:xfrm>
          <a:off x="0" y="2396"/>
          <a:ext cx="3904488" cy="49041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>
              <a:latin typeface="EC Square Sans Cond Pro" panose="020B0506040000020004" pitchFamily="34" charset="0"/>
            </a:rPr>
            <a:t>Lack of time, financing and technical expertise</a:t>
          </a:r>
          <a:endParaRPr lang="en-US" sz="2000" kern="1200" dirty="0">
            <a:latin typeface="EC Square Sans Cond Pro" panose="020B0506040000020004" pitchFamily="34" charset="0"/>
          </a:endParaRPr>
        </a:p>
      </dsp:txBody>
      <dsp:txXfrm>
        <a:off x="190601" y="192997"/>
        <a:ext cx="3523286" cy="4522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47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7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 userDrawn="1">
  <p:cSld name="Section title and description 2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3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u_commission" TargetMode="External"/><Relationship Id="rId13" Type="http://schemas.openxmlformats.org/officeDocument/2006/relationships/image" Target="../media/image27.png"/><Relationship Id="rId18" Type="http://schemas.openxmlformats.org/officeDocument/2006/relationships/image" Target="../media/image29.png"/><Relationship Id="rId3" Type="http://schemas.openxmlformats.org/officeDocument/2006/relationships/hyperlink" Target="https://open.spotify.com/user/v7ra0as4ychfdatgcjt9nabh0?si=SEs1mANESea5kzyVy7HvDw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17" Type="http://schemas.openxmlformats.org/officeDocument/2006/relationships/hyperlink" Target="https://www.youtube.com/user/eutube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medium.com/@EuropeanCommissio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uropa.eu/" TargetMode="External"/><Relationship Id="rId11" Type="http://schemas.openxmlformats.org/officeDocument/2006/relationships/hyperlink" Target="https://www.linkedin.com/company/european-commission/" TargetMode="External"/><Relationship Id="rId5" Type="http://schemas.openxmlformats.org/officeDocument/2006/relationships/hyperlink" Target="https://ec.europa.eu/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hyperlink" Target="https://www.facebook.com/EuropeanCommission" TargetMode="External"/><Relationship Id="rId14" Type="http://schemas.openxmlformats.org/officeDocument/2006/relationships/hyperlink" Target="https://www.instagram.com/europeancommissio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43641" y="3053199"/>
            <a:ext cx="11008354" cy="214952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EC Square Sans Cond Pro" panose="020B0506040000020004" pitchFamily="34" charset="0"/>
              </a:rPr>
              <a:t>Energy communities in EU energy policy</a:t>
            </a:r>
            <a:endParaRPr lang="en-GB" sz="5400" dirty="0">
              <a:latin typeface="EC Square Sans Cond Pro" panose="020B05060400000200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45497" y="5557903"/>
            <a:ext cx="6790817" cy="528998"/>
          </a:xfrm>
        </p:spPr>
        <p:txBody>
          <a:bodyPr/>
          <a:lstStyle/>
          <a:p>
            <a:r>
              <a:rPr lang="en-GB" dirty="0">
                <a:latin typeface="EC Square Sans Cond Pro" panose="020B0506040000020004" pitchFamily="34" charset="0"/>
              </a:rPr>
              <a:t>Achille Hannoset, European Commission, DG ENER, Unit B1</a:t>
            </a:r>
            <a:br>
              <a:rPr lang="en-GB" dirty="0">
                <a:latin typeface="EC Square Sans Cond Pro" panose="020B0506040000020004" pitchFamily="34" charset="0"/>
              </a:rPr>
            </a:br>
            <a:endParaRPr lang="en-GB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0244067"/>
              </p:ext>
            </p:extLst>
          </p:nvPr>
        </p:nvGraphicFramePr>
        <p:xfrm>
          <a:off x="-583296" y="1584142"/>
          <a:ext cx="11520054" cy="447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EC Square Sans Cond Pro" panose="020B0506040000020004" pitchFamily="34" charset="0"/>
              </a:rPr>
              <a:t>Key REPowerEU policy instruments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9301018" y="1796479"/>
            <a:ext cx="748146" cy="230909"/>
          </a:xfrm>
          <a:prstGeom prst="rightArrow">
            <a:avLst/>
          </a:prstGeom>
          <a:solidFill>
            <a:srgbClr val="024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15624" y="1826638"/>
            <a:ext cx="214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Energy Performance of Building Directive (EPBD)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9301018" y="2750211"/>
            <a:ext cx="748146" cy="244764"/>
          </a:xfrm>
          <a:prstGeom prst="rightArrow">
            <a:avLst/>
          </a:prstGeom>
          <a:solidFill>
            <a:srgbClr val="024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9301018" y="3701578"/>
            <a:ext cx="748146" cy="244764"/>
          </a:xfrm>
          <a:prstGeom prst="rightArrow">
            <a:avLst/>
          </a:prstGeom>
          <a:solidFill>
            <a:srgbClr val="024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89515" y="3362295"/>
            <a:ext cx="1708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Electricity Market Directive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9301018" y="4637914"/>
            <a:ext cx="748146" cy="244764"/>
          </a:xfrm>
          <a:prstGeom prst="rightArrow">
            <a:avLst/>
          </a:prstGeom>
          <a:solidFill>
            <a:srgbClr val="024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154828" y="4437130"/>
            <a:ext cx="188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Gas Market Directive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9301018" y="5574250"/>
            <a:ext cx="748146" cy="244764"/>
          </a:xfrm>
          <a:prstGeom prst="rightArrow">
            <a:avLst/>
          </a:prstGeom>
          <a:solidFill>
            <a:srgbClr val="024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189515" y="5216201"/>
            <a:ext cx="188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Renewable Energy Directive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49164" y="1248215"/>
            <a:ext cx="222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Legal proposals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476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6831" y="556668"/>
            <a:ext cx="10515600" cy="782357"/>
          </a:xfrm>
        </p:spPr>
        <p:txBody>
          <a:bodyPr/>
          <a:lstStyle/>
          <a:p>
            <a:r>
              <a:rPr lang="en-GB" dirty="0">
                <a:latin typeface="EC Square Sans Cond Pro" panose="020B0506040000020004" pitchFamily="34" charset="0"/>
              </a:rPr>
              <a:t>EU objectives and actions under EU Solar Strategy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970721" y="442575"/>
          <a:ext cx="105156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89705954"/>
              </p:ext>
            </p:extLst>
          </p:nvPr>
        </p:nvGraphicFramePr>
        <p:xfrm>
          <a:off x="1271895" y="1339025"/>
          <a:ext cx="957159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0885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EC Square Sans Cond Pro" panose="020B0506040000020004" pitchFamily="34" charset="0"/>
              </a:rPr>
              <a:t>Member State actions </a:t>
            </a:r>
            <a:r>
              <a:rPr lang="fr-BE" dirty="0">
                <a:latin typeface="EC Square Sans Cond Pro" panose="020B0506040000020004" pitchFamily="34" charset="0"/>
              </a:rPr>
              <a:t>for </a:t>
            </a:r>
            <a:r>
              <a:rPr lang="fr-BE" dirty="0" smtClean="0">
                <a:latin typeface="EC Square Sans Cond Pro" panose="020B0506040000020004" pitchFamily="34" charset="0"/>
              </a:rPr>
              <a:t>energy communities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5803750"/>
              </p:ext>
            </p:extLst>
          </p:nvPr>
        </p:nvGraphicFramePr>
        <p:xfrm>
          <a:off x="838200" y="1491842"/>
          <a:ext cx="10845800" cy="490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7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EC Square Sans Cond Pro" panose="020B0506040000020004" pitchFamily="34" charset="0"/>
              </a:rPr>
              <a:t>3</a:t>
            </a:r>
            <a:r>
              <a:rPr lang="en-GB" dirty="0" smtClean="0">
                <a:latin typeface="EC Square Sans Cond Pro" panose="020B0506040000020004" pitchFamily="34" charset="0"/>
              </a:rPr>
              <a:t>. EU Initiatives</a:t>
            </a:r>
            <a:endParaRPr lang="en-GB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579418"/>
            <a:ext cx="10648124" cy="4285673"/>
          </a:xfrm>
        </p:spPr>
        <p:txBody>
          <a:bodyPr/>
          <a:lstStyle/>
          <a:p>
            <a:r>
              <a:rPr lang="fr-BE" sz="2800" dirty="0" smtClean="0">
                <a:latin typeface="EC Square Sans Cond Pro" panose="020B0506040000020004" pitchFamily="34" charset="0"/>
              </a:rPr>
              <a:t>Best practices</a:t>
            </a:r>
          </a:p>
          <a:p>
            <a:r>
              <a:rPr lang="fr-BE" sz="2800" dirty="0" smtClean="0">
                <a:latin typeface="EC Square Sans Cond Pro" panose="020B0506040000020004" pitchFamily="34" charset="0"/>
              </a:rPr>
              <a:t>Guidance documents</a:t>
            </a:r>
          </a:p>
          <a:p>
            <a:r>
              <a:rPr lang="fr-BE" sz="2800" dirty="0" smtClean="0">
                <a:latin typeface="EC Square Sans Cond Pro" panose="020B0506040000020004" pitchFamily="34" charset="0"/>
              </a:rPr>
              <a:t>Technical assistance (closed)</a:t>
            </a:r>
          </a:p>
          <a:p>
            <a:r>
              <a:rPr lang="fr-BE" sz="2800" dirty="0" smtClean="0">
                <a:latin typeface="EC Square Sans Cond Pro" panose="020B0506040000020004" pitchFamily="34" charset="0"/>
              </a:rPr>
              <a:t>Building a network</a:t>
            </a:r>
          </a:p>
          <a:p>
            <a:endParaRPr lang="fr-B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EC Square Sans Cond Pro" panose="020B0506040000020004" pitchFamily="34" charset="0"/>
              </a:rPr>
              <a:t>Rural Energy Community Advisory Hub (RECAH) – end of 2023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381" y="1117435"/>
            <a:ext cx="5187204" cy="295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579418"/>
            <a:ext cx="10648124" cy="4285673"/>
          </a:xfrm>
        </p:spPr>
        <p:txBody>
          <a:bodyPr/>
          <a:lstStyle/>
          <a:p>
            <a:r>
              <a:rPr lang="fr-BE" sz="2800" dirty="0" smtClean="0">
                <a:latin typeface="EC Square Sans Cond Pro" panose="020B0506040000020004" pitchFamily="34" charset="0"/>
              </a:rPr>
              <a:t>Emerging good practices</a:t>
            </a:r>
          </a:p>
          <a:p>
            <a:r>
              <a:rPr lang="fr-BE" sz="2800" dirty="0" smtClean="0">
                <a:latin typeface="EC Square Sans Cond Pro" panose="020B0506040000020004" pitchFamily="34" charset="0"/>
              </a:rPr>
              <a:t>Technical assistance (closed)</a:t>
            </a:r>
          </a:p>
          <a:p>
            <a:r>
              <a:rPr lang="fr-BE" sz="2800" dirty="0" smtClean="0">
                <a:latin typeface="EC Square Sans Cond Pro" panose="020B0506040000020004" pitchFamily="34" charset="0"/>
              </a:rPr>
              <a:t>Barriers and action drivers report</a:t>
            </a:r>
          </a:p>
          <a:p>
            <a:r>
              <a:rPr lang="fr-BE" sz="2800" dirty="0" smtClean="0">
                <a:latin typeface="EC Square Sans Cond Pro" panose="020B0506040000020004" pitchFamily="34" charset="0"/>
              </a:rPr>
              <a:t>Impact assessment</a:t>
            </a:r>
          </a:p>
          <a:p>
            <a:r>
              <a:rPr lang="fr-BE" sz="2800" dirty="0" smtClean="0">
                <a:latin typeface="EC Square Sans Cond Pro" panose="020B0506040000020004" pitchFamily="34" charset="0"/>
              </a:rPr>
              <a:t>Repository of cases and </a:t>
            </a:r>
            <a:r>
              <a:rPr lang="fr-BE" sz="2800" dirty="0" err="1" smtClean="0">
                <a:latin typeface="EC Square Sans Cond Pro" panose="020B0506040000020004" pitchFamily="34" charset="0"/>
              </a:rPr>
              <a:t>legal</a:t>
            </a:r>
            <a:r>
              <a:rPr lang="fr-BE" sz="2800" dirty="0" smtClean="0">
                <a:latin typeface="EC Square Sans Cond Pro" panose="020B0506040000020004" pitchFamily="34" charset="0"/>
              </a:rPr>
              <a:t> </a:t>
            </a:r>
            <a:r>
              <a:rPr lang="fr-BE" sz="2800" dirty="0" smtClean="0">
                <a:latin typeface="EC Square Sans Cond Pro" panose="020B0506040000020004" pitchFamily="34" charset="0"/>
              </a:rPr>
              <a:t>developments</a:t>
            </a:r>
          </a:p>
          <a:p>
            <a:endParaRPr lang="fr-B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EC Square Sans Cond Pro" panose="020B0506040000020004" pitchFamily="34" charset="0"/>
              </a:rPr>
              <a:t>Energy Communities Repository – end of 2023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659" y="1739006"/>
            <a:ext cx="3730434" cy="31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EC Square Sans Cond Pro" panose="020B0506040000020004" pitchFamily="34" charset="0"/>
              </a:rPr>
              <a:t>4</a:t>
            </a:r>
            <a:r>
              <a:rPr lang="en-GB" dirty="0" smtClean="0">
                <a:latin typeface="EC Square Sans Cond Pro" panose="020B0506040000020004" pitchFamily="34" charset="0"/>
              </a:rPr>
              <a:t>. Reform Electricity Market Design – </a:t>
            </a:r>
            <a:r>
              <a:rPr lang="fr-BE" dirty="0" smtClean="0">
                <a:latin typeface="EC Square Sans Cond Pro" panose="020B0506040000020004" pitchFamily="34" charset="0"/>
              </a:rPr>
              <a:t>Energy </a:t>
            </a:r>
            <a:r>
              <a:rPr lang="fr-BE" dirty="0">
                <a:latin typeface="EC Square Sans Cond Pro" panose="020B0506040000020004" pitchFamily="34" charset="0"/>
              </a:rPr>
              <a:t>sharing models for consumer empowerment</a:t>
            </a:r>
            <a:endParaRPr lang="en-GB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579418"/>
            <a:ext cx="10648124" cy="4285673"/>
          </a:xfrm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&amp; volatile energy prices have impacted the electricity bills of consumers </a:t>
            </a:r>
            <a:endParaRPr lang="en-US" dirty="0" smtClean="0"/>
          </a:p>
          <a:p>
            <a:r>
              <a:rPr lang="en-US" dirty="0" smtClean="0"/>
              <a:t>Direct access to RES can help decouple the electricity bill from volatile wholesale market prices and dampen their impact </a:t>
            </a:r>
          </a:p>
          <a:p>
            <a:r>
              <a:rPr lang="en-US" dirty="0" smtClean="0"/>
              <a:t>Not all </a:t>
            </a:r>
            <a:r>
              <a:rPr lang="en-US" dirty="0"/>
              <a:t>consumers </a:t>
            </a:r>
            <a:r>
              <a:rPr lang="en-US" dirty="0" smtClean="0"/>
              <a:t>have direct access to RES due </a:t>
            </a:r>
            <a:r>
              <a:rPr lang="en-US" dirty="0"/>
              <a:t>to spatial or financial constraints. </a:t>
            </a:r>
          </a:p>
          <a:p>
            <a:r>
              <a:rPr lang="en-US" dirty="0" smtClean="0"/>
              <a:t>Energy sharing facilitates direct access to RES generated or stored off-site.</a:t>
            </a:r>
            <a:endParaRPr lang="fr-B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EC Square Sans Cond Pro" panose="020B0506040000020004" pitchFamily="34" charset="0"/>
              </a:rPr>
              <a:t>Background &amp; Objective</a:t>
            </a:r>
            <a:endParaRPr lang="en-US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4227" y="600823"/>
            <a:ext cx="10515600" cy="782357"/>
          </a:xfrm>
        </p:spPr>
        <p:txBody>
          <a:bodyPr/>
          <a:lstStyle/>
          <a:p>
            <a:r>
              <a:rPr lang="en-US" sz="3200" dirty="0" smtClean="0"/>
              <a:t>Model 1: Sharing </a:t>
            </a:r>
            <a:r>
              <a:rPr lang="en-US" sz="3200" dirty="0"/>
              <a:t>of energy </a:t>
            </a:r>
            <a:r>
              <a:rPr lang="en-US" sz="3200" dirty="0" smtClean="0"/>
              <a:t>generated or stored </a:t>
            </a:r>
            <a:r>
              <a:rPr lang="en-US" sz="3200" dirty="0"/>
              <a:t>by a facility that is collectively owned, leased or rented </a:t>
            </a:r>
            <a:endParaRPr lang="en-US" sz="3200" dirty="0">
              <a:latin typeface="EC Square Sans Cond Pro" panose="020B05060400000200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7499" y="2401699"/>
            <a:ext cx="10300086" cy="2248057"/>
            <a:chOff x="211508" y="1909626"/>
            <a:chExt cx="7587799" cy="1686043"/>
          </a:xfrm>
        </p:grpSpPr>
        <p:sp>
          <p:nvSpPr>
            <p:cNvPr id="7" name="Rectangle 6"/>
            <p:cNvSpPr/>
            <p:nvPr/>
          </p:nvSpPr>
          <p:spPr>
            <a:xfrm>
              <a:off x="3396078" y="1937626"/>
              <a:ext cx="1741175" cy="62572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b="1" dirty="0" smtClean="0">
                  <a:solidFill>
                    <a:schemeClr val="bg2"/>
                  </a:solidFill>
                </a:rPr>
                <a:t>Energy </a:t>
              </a:r>
              <a:r>
                <a:rPr lang="fr-BE" b="1" dirty="0" smtClean="0">
                  <a:solidFill>
                    <a:schemeClr val="bg2"/>
                  </a:solidFill>
                </a:rPr>
                <a:t>community according to EU definitions</a:t>
              </a:r>
              <a:endParaRPr lang="fr-FR" dirty="0">
                <a:solidFill>
                  <a:schemeClr val="bg2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174972" y="2075360"/>
              <a:ext cx="624335" cy="1338524"/>
              <a:chOff x="7304998" y="1071528"/>
              <a:chExt cx="624335" cy="133852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4998" y="1725683"/>
                <a:ext cx="624335" cy="68436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4998" y="1071528"/>
                <a:ext cx="567057" cy="621583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211508" y="3249420"/>
              <a:ext cx="132986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Prosumers</a:t>
              </a:r>
              <a:endParaRPr lang="en-GB" sz="2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592596" y="2248552"/>
              <a:ext cx="1699905" cy="13502"/>
            </a:xfrm>
            <a:prstGeom prst="straightConnector1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646355" y="1909626"/>
              <a:ext cx="1547118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7" dirty="0" smtClean="0"/>
                <a:t>Option 1</a:t>
              </a:r>
              <a:endParaRPr lang="en-GB" sz="1467" dirty="0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9" y="3069988"/>
            <a:ext cx="796217" cy="916853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>
            <a:off x="7309152" y="2871602"/>
            <a:ext cx="2268957" cy="2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368996" y="2055656"/>
            <a:ext cx="206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67" dirty="0" smtClean="0"/>
              <a:t>Jointly invest in RES </a:t>
            </a:r>
            <a:r>
              <a:rPr lang="fr-FR" sz="1467" dirty="0" smtClean="0"/>
              <a:t>capacity</a:t>
            </a:r>
            <a:endParaRPr lang="en-GB" sz="1467" dirty="0"/>
          </a:p>
        </p:txBody>
      </p:sp>
      <p:sp>
        <p:nvSpPr>
          <p:cNvPr id="31" name="TextBox 30"/>
          <p:cNvSpPr txBox="1"/>
          <p:nvPr/>
        </p:nvSpPr>
        <p:spPr>
          <a:xfrm>
            <a:off x="4509190" y="4572426"/>
            <a:ext cx="2951697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en-GB" sz="1470" dirty="0" smtClean="0"/>
              <a:t>Share energy </a:t>
            </a:r>
            <a:r>
              <a:rPr lang="en-GB" sz="1470" dirty="0" smtClean="0"/>
              <a:t>within </a:t>
            </a:r>
            <a:r>
              <a:rPr lang="en-GB" sz="1470" dirty="0" smtClean="0"/>
              <a:t>certain time interval (against a service fee</a:t>
            </a:r>
            <a:r>
              <a:rPr lang="en-GB" sz="1470" dirty="0" smtClean="0"/>
              <a:t>) &amp; within the same bidding zone</a:t>
            </a:r>
            <a:endParaRPr lang="en-US" dirty="0"/>
          </a:p>
        </p:txBody>
      </p:sp>
      <p:pic>
        <p:nvPicPr>
          <p:cNvPr id="46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" y="2980097"/>
            <a:ext cx="855213" cy="9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urved Down Arrow 50"/>
          <p:cNvSpPr/>
          <p:nvPr/>
        </p:nvSpPr>
        <p:spPr>
          <a:xfrm rot="10800000">
            <a:off x="1721507" y="4983307"/>
            <a:ext cx="8469745" cy="918039"/>
          </a:xfrm>
          <a:prstGeom prst="curvedDownArrow">
            <a:avLst>
              <a:gd name="adj1" fmla="val 0"/>
              <a:gd name="adj2" fmla="val 28476"/>
              <a:gd name="adj3" fmla="val 19901"/>
            </a:avLst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9" name="Picture 4" descr="See the source image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1" y="1893583"/>
            <a:ext cx="1200847" cy="12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2282262" y="4055773"/>
            <a:ext cx="2226928" cy="5355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749885" y="3584626"/>
            <a:ext cx="2363564" cy="8342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bg2"/>
                </a:solidFill>
              </a:rPr>
              <a:t>Legal entity or private agreements</a:t>
            </a:r>
            <a:endParaRPr lang="fr-FR" dirty="0">
              <a:solidFill>
                <a:schemeClr val="bg2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309152" y="4061128"/>
            <a:ext cx="2499866" cy="8559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355238" y="3664259"/>
            <a:ext cx="2005442" cy="32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67" dirty="0" smtClean="0"/>
              <a:t>Option 2</a:t>
            </a:r>
            <a:endParaRPr lang="en-GB" sz="1467" dirty="0"/>
          </a:p>
        </p:txBody>
      </p:sp>
      <p:sp>
        <p:nvSpPr>
          <p:cNvPr id="49" name="TextBox 48"/>
          <p:cNvSpPr txBox="1"/>
          <p:nvPr/>
        </p:nvSpPr>
        <p:spPr>
          <a:xfrm>
            <a:off x="7546010" y="3457907"/>
            <a:ext cx="206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67" dirty="0" smtClean="0"/>
              <a:t>Jointly invest, lease or rent RES capacity</a:t>
            </a:r>
            <a:endParaRPr lang="en-GB" sz="1467" dirty="0"/>
          </a:p>
        </p:txBody>
      </p:sp>
    </p:spTree>
    <p:extLst>
      <p:ext uri="{BB962C8B-B14F-4D97-AF65-F5344CB8AC3E}">
        <p14:creationId xmlns:p14="http://schemas.microsoft.com/office/powerpoint/2010/main" val="37850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14764" y="2207787"/>
            <a:ext cx="1791854" cy="162530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14764" y="3412547"/>
            <a:ext cx="1791854" cy="243407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1781" y="4230407"/>
            <a:ext cx="1560945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70" b="1" dirty="0" smtClean="0">
                <a:solidFill>
                  <a:schemeClr val="bg1"/>
                </a:solidFill>
              </a:rPr>
              <a:t>Self-consumption</a:t>
            </a:r>
            <a:endParaRPr lang="en-US" sz="147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4981" y="2692066"/>
            <a:ext cx="1357745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70" b="1" dirty="0" smtClean="0">
                <a:solidFill>
                  <a:schemeClr val="bg1"/>
                </a:solidFill>
              </a:rPr>
              <a:t>Excess production</a:t>
            </a:r>
            <a:endParaRPr lang="en-US" sz="1470" b="1" dirty="0">
              <a:solidFill>
                <a:schemeClr val="bg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2498435" y="1362932"/>
            <a:ext cx="6520874" cy="844572"/>
          </a:xfrm>
          <a:prstGeom prst="curvedDownArrow">
            <a:avLst>
              <a:gd name="adj1" fmla="val 0"/>
              <a:gd name="adj2" fmla="val 28476"/>
              <a:gd name="adj3" fmla="val 1990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5" y="3418703"/>
            <a:ext cx="769753" cy="828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11" y="4358022"/>
            <a:ext cx="769753" cy="8287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23" y="3418703"/>
            <a:ext cx="769753" cy="8287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92" y="3345256"/>
            <a:ext cx="796217" cy="916853"/>
          </a:xfrm>
          <a:prstGeom prst="rect">
            <a:avLst/>
          </a:prstGeom>
        </p:spPr>
      </p:pic>
      <p:pic>
        <p:nvPicPr>
          <p:cNvPr id="18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43" y="3610855"/>
            <a:ext cx="855213" cy="9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ee the source image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43" y="2318327"/>
            <a:ext cx="1251310" cy="12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216397" y="1694870"/>
            <a:ext cx="310341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70" dirty="0" smtClean="0"/>
              <a:t>Share energy within certain time interval free of charge or against a </a:t>
            </a:r>
            <a:r>
              <a:rPr lang="fr-BE" sz="1470" dirty="0" smtClean="0"/>
              <a:t>price/kWh within the same bidding zone </a:t>
            </a:r>
            <a:r>
              <a:rPr lang="fr-BE" sz="1470" dirty="0" smtClean="0">
                <a:solidFill>
                  <a:srgbClr val="FF0000"/>
                </a:solidFill>
              </a:rPr>
              <a:t>(directly or throug</a:t>
            </a:r>
            <a:r>
              <a:rPr lang="fr-BE" sz="1470" dirty="0" smtClean="0">
                <a:solidFill>
                  <a:srgbClr val="FF0000"/>
                </a:solidFill>
              </a:rPr>
              <a:t>h third party facilitator)</a:t>
            </a:r>
            <a:endParaRPr lang="en-US" sz="1470" dirty="0">
              <a:solidFill>
                <a:srgbClr val="FF0000"/>
              </a:solidFill>
            </a:endParaRPr>
          </a:p>
        </p:txBody>
      </p:sp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1041173" y="580856"/>
            <a:ext cx="10515600" cy="782357"/>
          </a:xfrm>
        </p:spPr>
        <p:txBody>
          <a:bodyPr/>
          <a:lstStyle/>
          <a:p>
            <a:r>
              <a:rPr lang="en-US" sz="3200" dirty="0" smtClean="0"/>
              <a:t>Model 2: </a:t>
            </a:r>
            <a:r>
              <a:rPr lang="en-US" sz="3200" dirty="0"/>
              <a:t>Sharing of excess energy generated </a:t>
            </a:r>
            <a:r>
              <a:rPr lang="en-US" sz="3200" dirty="0" smtClean="0"/>
              <a:t>or stored by </a:t>
            </a:r>
            <a:r>
              <a:rPr lang="en-US" sz="3200" dirty="0"/>
              <a:t>a facility of an individual prosumer with other </a:t>
            </a:r>
            <a:r>
              <a:rPr lang="en-US" sz="3200" dirty="0" smtClean="0"/>
              <a:t>consumers 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676517" y="4635856"/>
            <a:ext cx="1805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</a:t>
            </a:r>
            <a:r>
              <a:rPr lang="fr-FR" sz="2400" dirty="0" smtClean="0"/>
              <a:t>onsumers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477820" y="5972115"/>
            <a:ext cx="1805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Prosumer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02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EC Square Sans Cond Pro" panose="020B0506040000020004" pitchFamily="34" charset="0"/>
              </a:rPr>
              <a:t>Clean Energy Package</a:t>
            </a:r>
            <a:endParaRPr lang="en-GB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EC Square Sans Cond Pro" panose="020B0506040000020004" pitchFamily="34" charset="0"/>
              </a:rPr>
              <a:t>Keep in touch</a:t>
            </a:r>
            <a:endParaRPr lang="en-GB" dirty="0">
              <a:latin typeface="EC Square Sans Cond Pro" panose="020B05060400000200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70177" y="4714827"/>
            <a:ext cx="3617290" cy="361995"/>
          </a:xfrm>
        </p:spPr>
        <p:txBody>
          <a:bodyPr/>
          <a:lstStyle/>
          <a:p>
            <a:pPr marL="0" indent="0">
              <a:buNone/>
            </a:pPr>
            <a:r>
              <a:rPr lang="en-IE" sz="1600" dirty="0">
                <a:hlinkClick r:id="rId3"/>
              </a:rPr>
              <a:t>EU Spotify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1630238"/>
            <a:ext cx="684199" cy="7501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9504" y="1774881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5"/>
              </a:rPr>
              <a:t>ec.europa.eu/</a:t>
            </a:r>
            <a:endParaRPr lang="en-IE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2635213"/>
            <a:ext cx="684199" cy="750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9504" y="2841009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6"/>
              </a:rPr>
              <a:t>europa.eu/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3587900"/>
            <a:ext cx="640631" cy="702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9504" y="3736212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>
                <a:hlinkClick r:id="rId8"/>
              </a:rPr>
              <a:t>@</a:t>
            </a:r>
            <a:r>
              <a:rPr lang="en-IE" sz="1600" dirty="0" err="1">
                <a:hlinkClick r:id="rId8"/>
              </a:rPr>
              <a:t>EU_Commission</a:t>
            </a:r>
            <a:r>
              <a:rPr lang="en-IE" sz="1600" dirty="0">
                <a:hlinkClick r:id="rId8"/>
              </a:rPr>
              <a:t> 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1819504" y="471065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>
                <a:hlinkClick r:id="rId9"/>
              </a:rPr>
              <a:t>@</a:t>
            </a:r>
            <a:r>
              <a:rPr lang="en-IE" sz="1600" dirty="0" err="1">
                <a:hlinkClick r:id="rId9"/>
              </a:rPr>
              <a:t>EuropeanCommission</a:t>
            </a:r>
            <a:r>
              <a:rPr lang="en-IE" sz="1600" dirty="0">
                <a:hlinkClick r:id="rId9"/>
              </a:rPr>
              <a:t> 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" y="4538287"/>
            <a:ext cx="620230" cy="6815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19504" y="566164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>
                <a:hlinkClick r:id="rId11"/>
              </a:rPr>
              <a:t>European Commission</a:t>
            </a:r>
            <a:endParaRPr lang="en-GB" sz="1200" dirty="0">
              <a:hlinkClick r:id="rId11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" y="5491270"/>
            <a:ext cx="620230" cy="681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60" y="1661642"/>
            <a:ext cx="647562" cy="7115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56397" y="1792054"/>
            <a:ext cx="3798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hlinkClick r:id="rId14"/>
              </a:rPr>
              <a:t>europeancommission</a:t>
            </a:r>
            <a:r>
              <a:rPr lang="en-IE" sz="1600" dirty="0"/>
              <a:t> </a:t>
            </a:r>
            <a:endParaRPr lang="en-GB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48" y="2611751"/>
            <a:ext cx="568985" cy="623695"/>
          </a:xfrm>
          <a:prstGeom prst="rect">
            <a:avLst/>
          </a:prstGeom>
        </p:spPr>
      </p:pic>
      <p:sp>
        <p:nvSpPr>
          <p:cNvPr id="17" name="Rectangle 16">
            <a:hlinkClick r:id="rId16"/>
          </p:cNvPr>
          <p:cNvSpPr/>
          <p:nvPr/>
        </p:nvSpPr>
        <p:spPr>
          <a:xfrm>
            <a:off x="6156397" y="2749321"/>
            <a:ext cx="2465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16"/>
              </a:rPr>
              <a:t>@</a:t>
            </a:r>
            <a:r>
              <a:rPr lang="en-GB" sz="1600" dirty="0" err="1">
                <a:hlinkClick r:id="rId16"/>
              </a:rPr>
              <a:t>EuropeanCommission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6270177" y="3733427"/>
            <a:ext cx="927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>
                <a:hlinkClick r:id="rId17"/>
              </a:rPr>
              <a:t>EUTube</a:t>
            </a:r>
            <a:endParaRPr lang="en-IE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23" y="3542487"/>
            <a:ext cx="660728" cy="7260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61" y="4514763"/>
            <a:ext cx="695271" cy="7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39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>
                <a:latin typeface="EC Square Sans Cond Pro" panose="020B0506040000020004" pitchFamily="34" charset="0"/>
              </a:rPr>
              <a:t>Thank you</a:t>
            </a:r>
            <a:endParaRPr lang="en-GB" dirty="0">
              <a:latin typeface="EC Square Sans Cond Pro" panose="020B05060400000200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trombda\Desktop\solar_panel_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9" y="1504252"/>
            <a:ext cx="2952576" cy="443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2328" y="1487054"/>
            <a:ext cx="5975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EC Square Sans Pro" panose="020B0506040000020004" pitchFamily="34" charset="0"/>
              </a:rPr>
              <a:t>Can be an effective tool to increase </a:t>
            </a:r>
            <a:r>
              <a:rPr lang="en-GB" sz="2400" b="1" dirty="0">
                <a:latin typeface="EC Square Sans Pro" panose="020B0506040000020004" pitchFamily="34" charset="0"/>
              </a:rPr>
              <a:t>public acceptance </a:t>
            </a:r>
            <a:r>
              <a:rPr lang="en-GB" sz="2400" dirty="0">
                <a:latin typeface="EC Square Sans Pro" panose="020B0506040000020004" pitchFamily="34" charset="0"/>
              </a:rPr>
              <a:t>of new projects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EC Square Sans Pro" panose="020B05060400000200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EC Square Sans Pro" panose="020B0506040000020004" pitchFamily="34" charset="0"/>
              </a:rPr>
              <a:t>Mobilise </a:t>
            </a:r>
            <a:r>
              <a:rPr lang="en-GB" sz="2400" b="1" dirty="0">
                <a:latin typeface="EC Square Sans Pro" panose="020B0506040000020004" pitchFamily="34" charset="0"/>
              </a:rPr>
              <a:t>private capital </a:t>
            </a:r>
            <a:r>
              <a:rPr lang="en-GB" sz="2400" dirty="0">
                <a:latin typeface="EC Square Sans Pro" panose="020B0506040000020004" pitchFamily="34" charset="0"/>
              </a:rPr>
              <a:t>for the energy transition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EC Square Sans Pro" panose="020B05060400000200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EC Square Sans Pro" panose="020B0506040000020004" pitchFamily="34" charset="0"/>
              </a:rPr>
              <a:t>Could be a tool to increase </a:t>
            </a:r>
            <a:r>
              <a:rPr lang="en-GB" sz="2400" b="1" dirty="0">
                <a:latin typeface="EC Square Sans Pro" panose="020B0506040000020004" pitchFamily="34" charset="0"/>
              </a:rPr>
              <a:t>flexibility</a:t>
            </a:r>
            <a:r>
              <a:rPr lang="en-GB" sz="2400" dirty="0">
                <a:latin typeface="EC Square Sans Pro" panose="020B0506040000020004" pitchFamily="34" charset="0"/>
              </a:rPr>
              <a:t> in the market</a:t>
            </a:r>
          </a:p>
          <a:p>
            <a:pPr algn="just">
              <a:defRPr/>
            </a:pPr>
            <a:endParaRPr lang="en-GB" sz="2400" dirty="0">
              <a:latin typeface="EC Square Sans Pro" panose="020B05060400000200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EC Square Sans Pro" panose="020B0506040000020004" pitchFamily="34" charset="0"/>
              </a:rPr>
              <a:t>Transform </a:t>
            </a:r>
            <a:r>
              <a:rPr lang="en-GB" sz="2400" dirty="0">
                <a:latin typeface="EC Square Sans Pro" panose="020B0506040000020004" pitchFamily="34" charset="0"/>
              </a:rPr>
              <a:t>consumers into </a:t>
            </a:r>
            <a:r>
              <a:rPr lang="en-GB" sz="2400" b="1" dirty="0">
                <a:latin typeface="EC Square Sans Pro" panose="020B0506040000020004" pitchFamily="34" charset="0"/>
              </a:rPr>
              <a:t>energy citizens </a:t>
            </a:r>
            <a:r>
              <a:rPr lang="en-GB" sz="2400" dirty="0">
                <a:latin typeface="EC Square Sans Pro" panose="020B0506040000020004" pitchFamily="34" charset="0"/>
              </a:rPr>
              <a:t>by involving them actively in energy </a:t>
            </a:r>
            <a:r>
              <a:rPr lang="en-GB" sz="2400" dirty="0" smtClean="0">
                <a:latin typeface="EC Square Sans Pro" panose="020B0506040000020004" pitchFamily="34" charset="0"/>
              </a:rPr>
              <a:t>decision-making</a:t>
            </a:r>
            <a:endParaRPr lang="en-GB" sz="2400" b="1" dirty="0">
              <a:latin typeface="EC Square Sans Pro" panose="020B0506040000020004" pitchFamily="34" charset="0"/>
            </a:endParaRPr>
          </a:p>
        </p:txBody>
      </p:sp>
      <p:sp>
        <p:nvSpPr>
          <p:cNvPr id="6" name="Google Shape;852;p40"/>
          <p:cNvSpPr txBox="1">
            <a:spLocks/>
          </p:cNvSpPr>
          <p:nvPr/>
        </p:nvSpPr>
        <p:spPr>
          <a:xfrm>
            <a:off x="368371" y="411354"/>
            <a:ext cx="9449885" cy="66293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dirty="0">
                <a:solidFill>
                  <a:schemeClr val="tx2"/>
                </a:solidFill>
                <a:latin typeface="EC Square Sans Cond Pro" panose="020B0506040000020004" pitchFamily="34" charset="0"/>
                <a:ea typeface="+mj-ea"/>
                <a:cs typeface="+mj-cs"/>
              </a:rPr>
              <a:t>Purpose of empowering consumers</a:t>
            </a:r>
          </a:p>
        </p:txBody>
      </p:sp>
    </p:spTree>
    <p:extLst>
      <p:ext uri="{BB962C8B-B14F-4D97-AF65-F5344CB8AC3E}">
        <p14:creationId xmlns:p14="http://schemas.microsoft.com/office/powerpoint/2010/main" val="20550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52;p40"/>
          <p:cNvSpPr txBox="1">
            <a:spLocks/>
          </p:cNvSpPr>
          <p:nvPr/>
        </p:nvSpPr>
        <p:spPr>
          <a:xfrm>
            <a:off x="368371" y="411354"/>
            <a:ext cx="9449885" cy="66293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dirty="0">
                <a:solidFill>
                  <a:schemeClr val="tx2"/>
                </a:solidFill>
                <a:latin typeface="EC Square Sans Cond Pro" panose="020B0506040000020004" pitchFamily="34" charset="0"/>
                <a:ea typeface="+mj-ea"/>
                <a:cs typeface="+mj-cs"/>
              </a:rPr>
              <a:t>Consumer empowerment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81" y="1270866"/>
            <a:ext cx="9096375" cy="5276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419" y="1357745"/>
            <a:ext cx="208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Individual active customer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5128" y="1376110"/>
            <a:ext cx="208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Jointly acting active customers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23200" y="1376110"/>
            <a:ext cx="208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Energy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794212" y="1895828"/>
          <a:ext cx="8277780" cy="477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0722" y="404483"/>
            <a:ext cx="10515600" cy="782357"/>
          </a:xfrm>
        </p:spPr>
        <p:txBody>
          <a:bodyPr/>
          <a:lstStyle/>
          <a:p>
            <a:r>
              <a:rPr lang="en-GB" dirty="0" smtClean="0">
                <a:latin typeface="EC Square Sans Cond Pro" panose="020B0506040000020004" pitchFamily="34" charset="0"/>
              </a:rPr>
              <a:t>Shared core</a:t>
            </a:r>
            <a:endParaRPr lang="en-GB" dirty="0">
              <a:latin typeface="EC Square Sans Cond Pro" panose="020B05060400000200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6924" y="3278513"/>
            <a:ext cx="215602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C Square Sans Cond Pro" panose="020B0506040000020004" pitchFamily="34" charset="0"/>
              </a:rPr>
              <a:t>Renewable </a:t>
            </a:r>
            <a:r>
              <a:rPr lang="en-US" sz="1600" dirty="0" smtClean="0">
                <a:latin typeface="EC Square Sans Cond Pro" panose="020B0506040000020004" pitchFamily="34" charset="0"/>
              </a:rPr>
              <a:t>electricity market</a:t>
            </a:r>
            <a:endParaRPr lang="en-US" sz="1600" dirty="0">
              <a:latin typeface="EC Square Sans Cond Pro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EC Square Sans Cond Pro" panose="020B0506040000020004" pitchFamily="34" charset="0"/>
              </a:rPr>
              <a:t>Any legal 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EC Square Sans Cond Pro" panose="020B0506040000020004" pitchFamily="34" charset="0"/>
              </a:rPr>
              <a:t>Open and voluntary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EC Square Sans Cond Pro" panose="020B0506040000020004" pitchFamily="34" charset="0"/>
              </a:rPr>
              <a:t>Primary </a:t>
            </a:r>
            <a:r>
              <a:rPr lang="en-US" sz="1600" dirty="0">
                <a:latin typeface="EC Square Sans Cond Pro" panose="020B0506040000020004" pitchFamily="34" charset="0"/>
              </a:rPr>
              <a:t>purpose to provide environmental, economic or social community </a:t>
            </a:r>
            <a:r>
              <a:rPr lang="en-US" sz="1600" dirty="0" smtClean="0">
                <a:latin typeface="EC Square Sans Cond Pro" panose="020B0506040000020004" pitchFamily="34" charset="0"/>
              </a:rPr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223295" y="1526496"/>
            <a:ext cx="389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EC Square Sans Cond Pro" panose="020B0506040000020004" pitchFamily="34" charset="0"/>
              </a:rPr>
              <a:t>Citizen Energy Communities (CEC)</a:t>
            </a:r>
            <a:endParaRPr lang="en-IE" b="1" dirty="0">
              <a:latin typeface="EC Square Sans Cond Pro" panose="020B05060400000200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3602" y="1526496"/>
            <a:ext cx="389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EC Square Sans Cond Pro" panose="020B0506040000020004" pitchFamily="34" charset="0"/>
              </a:rPr>
              <a:t>Renewable Energy Communities (REC)</a:t>
            </a:r>
            <a:endParaRPr lang="en-IE" b="1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970722" y="1186840"/>
          <a:ext cx="9565979" cy="527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970722" y="404483"/>
            <a:ext cx="10515600" cy="782357"/>
          </a:xfrm>
        </p:spPr>
        <p:txBody>
          <a:bodyPr/>
          <a:lstStyle/>
          <a:p>
            <a:r>
              <a:rPr lang="en-GB" dirty="0" smtClean="0">
                <a:latin typeface="EC Square Sans Cond Pro" panose="020B0506040000020004" pitchFamily="34" charset="0"/>
              </a:rPr>
              <a:t>Differences between REC and CEC</a:t>
            </a:r>
            <a:endParaRPr lang="en-GB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401492" y="1615774"/>
          <a:ext cx="9570304" cy="474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EC Square Sans Cond Pro" panose="020B0506040000020004" pitchFamily="34" charset="0"/>
              </a:rPr>
              <a:t>Enabling framework REC &amp; CEC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2420395" y="1615774"/>
            <a:ext cx="2713309" cy="2694967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3219554" y="3135086"/>
            <a:ext cx="1114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REC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9404" y="5124067"/>
            <a:ext cx="2435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REC + CEC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5738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EC Square Sans Cond Pro" panose="020B0506040000020004" pitchFamily="34" charset="0"/>
              </a:rPr>
              <a:t>REPowerEU</a:t>
            </a:r>
          </a:p>
        </p:txBody>
      </p:sp>
    </p:spTree>
    <p:extLst>
      <p:ext uri="{BB962C8B-B14F-4D97-AF65-F5344CB8AC3E}">
        <p14:creationId xmlns:p14="http://schemas.microsoft.com/office/powerpoint/2010/main" val="151544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2325" y="1314436"/>
            <a:ext cx="69180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EC Square Sans Pro" panose="020B0506040000020004" pitchFamily="34" charset="0"/>
              </a:rPr>
              <a:t>Communities and citizens can help to deliver on two out of three objectives of REPowerEU:</a:t>
            </a:r>
          </a:p>
          <a:p>
            <a:pPr algn="just">
              <a:defRPr/>
            </a:pPr>
            <a:endParaRPr lang="en-GB" sz="2400" dirty="0">
              <a:latin typeface="EC Square Sans Pro" panose="020B05060400000200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en-GB" sz="2400" b="1" dirty="0">
                <a:latin typeface="EC Square Sans Pro" panose="020B0506040000020004" pitchFamily="34" charset="0"/>
              </a:rPr>
              <a:t>Produce clean energy </a:t>
            </a:r>
            <a:r>
              <a:rPr lang="en-GB" sz="2400" dirty="0">
                <a:latin typeface="EC Square Sans Pro" panose="020B0506040000020004" pitchFamily="34" charset="0"/>
              </a:rPr>
              <a:t>by increasing acceptance and mobilising private capital investments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endParaRPr lang="en-GB" sz="2400" dirty="0">
              <a:latin typeface="EC Square Sans Pro" panose="020B05060400000200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en-GB" sz="2400" b="1" dirty="0">
                <a:latin typeface="EC Square Sans Pro" panose="020B0506040000020004" pitchFamily="34" charset="0"/>
              </a:rPr>
              <a:t>Save energy </a:t>
            </a:r>
            <a:r>
              <a:rPr lang="en-GB" sz="2400" dirty="0">
                <a:latin typeface="EC Square Sans Pro" panose="020B0506040000020004" pitchFamily="34" charset="0"/>
              </a:rPr>
              <a:t>by providing energy efficiency services to their members and increasing consumer consciousness of energy use</a:t>
            </a:r>
          </a:p>
          <a:p>
            <a:pPr lvl="1" algn="just">
              <a:defRPr/>
            </a:pPr>
            <a:endParaRPr lang="en-GB" sz="2400" dirty="0">
              <a:latin typeface="EC Square Sans Pro" panose="020B05060400000200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EC Square Sans Pro" panose="020B0506040000020004" pitchFamily="34" charset="0"/>
              </a:rPr>
              <a:t>Self-consumption schemes may help to </a:t>
            </a:r>
            <a:r>
              <a:rPr lang="en-GB" sz="2400" b="1" dirty="0">
                <a:latin typeface="EC Square Sans Pro" panose="020B0506040000020004" pitchFamily="34" charset="0"/>
              </a:rPr>
              <a:t>secure</a:t>
            </a:r>
            <a:r>
              <a:rPr lang="en-GB" sz="2400" dirty="0">
                <a:latin typeface="EC Square Sans Pro" panose="020B0506040000020004" pitchFamily="34" charset="0"/>
              </a:rPr>
              <a:t> </a:t>
            </a:r>
            <a:r>
              <a:rPr lang="en-GB" sz="2400" b="1" dirty="0">
                <a:latin typeface="EC Square Sans Pro" panose="020B0506040000020004" pitchFamily="34" charset="0"/>
              </a:rPr>
              <a:t>access to affordable energy</a:t>
            </a:r>
            <a:r>
              <a:rPr lang="en-GB" sz="2400" dirty="0">
                <a:latin typeface="EC Square Sans Pro" panose="020B0506040000020004" pitchFamily="34" charset="0"/>
              </a:rPr>
              <a:t>, including for low-income households</a:t>
            </a:r>
          </a:p>
          <a:p>
            <a:pPr algn="just">
              <a:defRPr/>
            </a:pPr>
            <a:endParaRPr lang="en-GB" sz="2400" dirty="0">
              <a:latin typeface="EC Square Sans Pro" panose="020B0506040000020004" pitchFamily="34" charset="0"/>
            </a:endParaRPr>
          </a:p>
          <a:p>
            <a:pPr lvl="1" algn="just">
              <a:defRPr/>
            </a:pPr>
            <a:r>
              <a:rPr lang="en-GB" sz="2400" dirty="0">
                <a:latin typeface="EC Square Sans Pro" panose="020B0506040000020004" pitchFamily="34" charset="0"/>
              </a:rPr>
              <a:t>x</a:t>
            </a:r>
          </a:p>
          <a:p>
            <a:pPr lvl="1" algn="just">
              <a:defRPr/>
            </a:pPr>
            <a:endParaRPr lang="en-GB" sz="2400" dirty="0">
              <a:latin typeface="EC Square Sans Pro" panose="020B0506040000020004" pitchFamily="34" charset="0"/>
            </a:endParaRPr>
          </a:p>
          <a:p>
            <a:pPr algn="just">
              <a:defRPr/>
            </a:pPr>
            <a:endParaRPr lang="en-GB" sz="2400" dirty="0">
              <a:latin typeface="EC Square Sans Pro" panose="020B0506040000020004" pitchFamily="34" charset="0"/>
            </a:endParaRPr>
          </a:p>
        </p:txBody>
      </p:sp>
      <p:sp>
        <p:nvSpPr>
          <p:cNvPr id="6" name="Google Shape;852;p40"/>
          <p:cNvSpPr txBox="1">
            <a:spLocks/>
          </p:cNvSpPr>
          <p:nvPr/>
        </p:nvSpPr>
        <p:spPr>
          <a:xfrm>
            <a:off x="386844" y="614554"/>
            <a:ext cx="11509592" cy="66293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dirty="0">
                <a:solidFill>
                  <a:schemeClr val="tx2"/>
                </a:solidFill>
                <a:latin typeface="EC Square Sans Cond Pro" panose="020B0506040000020004" pitchFamily="34" charset="0"/>
                <a:ea typeface="+mj-ea"/>
                <a:cs typeface="+mj-cs"/>
              </a:rPr>
              <a:t>Role of citizens and communities under REPowerEU</a:t>
            </a:r>
          </a:p>
        </p:txBody>
      </p:sp>
      <p:pic>
        <p:nvPicPr>
          <p:cNvPr id="1026" name="Picture 2" descr="a couple looking at energy b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4" y="1413163"/>
            <a:ext cx="3561281" cy="23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nd 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1" y="3919631"/>
            <a:ext cx="3531284" cy="235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9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6857</TotalTime>
  <Words>857</Words>
  <Application>Microsoft Office PowerPoint</Application>
  <PresentationFormat>Widescreen</PresentationFormat>
  <Paragraphs>129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EC Square Sans Cond Pro</vt:lpstr>
      <vt:lpstr>EC Square Sans Pro</vt:lpstr>
      <vt:lpstr>Times New Roman</vt:lpstr>
      <vt:lpstr>Wingdings</vt:lpstr>
      <vt:lpstr>Office Theme</vt:lpstr>
      <vt:lpstr>Energy communities in EU energy policy</vt:lpstr>
      <vt:lpstr>Clean Energy Package</vt:lpstr>
      <vt:lpstr>PowerPoint Presentation</vt:lpstr>
      <vt:lpstr>PowerPoint Presentation</vt:lpstr>
      <vt:lpstr>Shared core</vt:lpstr>
      <vt:lpstr>Differences between REC and CEC</vt:lpstr>
      <vt:lpstr>Enabling framework REC &amp; CEC</vt:lpstr>
      <vt:lpstr>REPowerEU</vt:lpstr>
      <vt:lpstr>PowerPoint Presentation</vt:lpstr>
      <vt:lpstr>Key REPowerEU policy instruments</vt:lpstr>
      <vt:lpstr>EU objectives and actions under EU Solar Strategy</vt:lpstr>
      <vt:lpstr>Member State actions for energy communities</vt:lpstr>
      <vt:lpstr>3. EU Initiatives</vt:lpstr>
      <vt:lpstr>Rural Energy Community Advisory Hub (RECAH) – end of 2023</vt:lpstr>
      <vt:lpstr>Energy Communities Repository – end of 2023</vt:lpstr>
      <vt:lpstr>4. Reform Electricity Market Design – Energy sharing models for consumer empowerment</vt:lpstr>
      <vt:lpstr>Background &amp; Objective</vt:lpstr>
      <vt:lpstr>Model 1: Sharing of energy generated or stored by a facility that is collectively owned, leased or rented </vt:lpstr>
      <vt:lpstr>Model 2: Sharing of excess energy generated or stored by a facility of an individual prosumer with other consumers </vt:lpstr>
      <vt:lpstr>Keep in touch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and Renewable Energy Communities</dc:title>
  <dc:creator>HANNOSET Achille (ENER)</dc:creator>
  <cp:lastModifiedBy>HANNOSET Achille (ENER-EXT)</cp:lastModifiedBy>
  <cp:revision>159</cp:revision>
  <dcterms:created xsi:type="dcterms:W3CDTF">2021-02-17T17:41:13Z</dcterms:created>
  <dcterms:modified xsi:type="dcterms:W3CDTF">2023-06-07T09:29:12Z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2022-12-13T16:07:48Z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d502d517-3143-43f6-84bc-b4cbe08bff63</vt:lpwstr>
  </property>
  <property fmtid="{D5CDD505-2E9C-101B-9397-08002B2CF9AE}" pid="8" name="MSIP_Label_6bd9ddd1-4d20-43f6-abfa-fc3c07406f94_ContentBits">
    <vt:lpwstr>0</vt:lpwstr>
  </property>
</Properties>
</file>